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88" r:id="rId3"/>
    <p:sldId id="256" r:id="rId4"/>
    <p:sldId id="262" r:id="rId5"/>
    <p:sldId id="267" r:id="rId6"/>
    <p:sldId id="271" r:id="rId8"/>
    <p:sldId id="263" r:id="rId9"/>
    <p:sldId id="268" r:id="rId10"/>
    <p:sldId id="312" r:id="rId11"/>
    <p:sldId id="308" r:id="rId12"/>
    <p:sldId id="264" r:id="rId13"/>
    <p:sldId id="273" r:id="rId14"/>
    <p:sldId id="265" r:id="rId15"/>
    <p:sldId id="278" r:id="rId16"/>
    <p:sldId id="307" r:id="rId17"/>
    <p:sldId id="320" r:id="rId18"/>
    <p:sldId id="281" r:id="rId19"/>
  </p:sldIdLst>
  <p:sldSz cx="12192000" cy="6858000"/>
  <p:notesSz cx="6858000" cy="9144000"/>
  <p:embeddedFontLst>
    <p:embeddedFont>
      <p:font typeface="华文宋体" panose="02010600040101010101" charset="-122"/>
      <p:regular r:id="rId23"/>
    </p:embeddedFont>
    <p:embeddedFont>
      <p:font typeface="汉仪晓波花月圆W" panose="00020600040101010101" charset="-122"/>
      <p:regular r:id="rId24"/>
    </p:embeddedFont>
    <p:embeddedFont>
      <p:font typeface="华文行楷" panose="02010800040101010101" charset="-122"/>
      <p:regular r:id="rId25"/>
    </p:embeddedFont>
    <p:embeddedFont>
      <p:font typeface="汉仪综艺体简" panose="02010600000101010101" charset="-122"/>
      <p:regular r:id="rId26"/>
    </p:embeddedFon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6590"/>
    <a:srgbClr val="F6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14605" y="-18097"/>
            <a:ext cx="12221210" cy="6894195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alpha val="2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rot="18900000">
            <a:off x="1478915" y="-1597660"/>
            <a:ext cx="4706620" cy="12023090"/>
          </a:xfrm>
          <a:prstGeom prst="rect">
            <a:avLst/>
          </a:prstGeom>
          <a:solidFill>
            <a:srgbClr val="F6F9F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直角三角形 160"/>
          <p:cNvSpPr/>
          <p:nvPr/>
        </p:nvSpPr>
        <p:spPr>
          <a:xfrm flipH="1" flipV="1">
            <a:off x="8384540" y="-22860"/>
            <a:ext cx="3822065" cy="3822065"/>
          </a:xfrm>
          <a:prstGeom prst="rtTriangle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直角三角形 1"/>
          <p:cNvSpPr/>
          <p:nvPr/>
        </p:nvSpPr>
        <p:spPr>
          <a:xfrm flipH="1" flipV="1">
            <a:off x="10118725" y="-22860"/>
            <a:ext cx="2087880" cy="2087880"/>
          </a:xfrm>
          <a:prstGeom prst="rtTriangle">
            <a:avLst/>
          </a:prstGeom>
          <a:solidFill>
            <a:srgbClr val="F6F9F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10565" y="3015615"/>
            <a:ext cx="795591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4000">
                <a:solidFill>
                  <a:schemeClr val="accent5">
                    <a:lumMod val="7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   </a:t>
            </a:r>
            <a:r>
              <a:rPr lang="en-US" altLang="zh-CN" sz="4500">
                <a:solidFill>
                  <a:schemeClr val="accent5">
                    <a:lumMod val="7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 2020</a:t>
            </a:r>
            <a:r>
              <a:rPr lang="zh-CN" altLang="en-US" sz="4500">
                <a:solidFill>
                  <a:schemeClr val="accent5">
                    <a:lumMod val="75000"/>
                  </a:schemeClr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校园招聘简介</a:t>
            </a:r>
            <a:endParaRPr lang="zh-CN" altLang="en-US" sz="4500">
              <a:solidFill>
                <a:schemeClr val="accent5">
                  <a:lumMod val="75000"/>
                </a:schemeClr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581400" y="4664075"/>
            <a:ext cx="1856105" cy="353695"/>
          </a:xfrm>
          <a:prstGeom prst="roundRect">
            <a:avLst>
              <a:gd name="adj" fmla="val 50000"/>
            </a:avLst>
          </a:prstGeom>
          <a:noFill/>
          <a:ln>
            <a:solidFill>
              <a:srgbClr val="4865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 b="1">
                <a:solidFill>
                  <a:schemeClr val="accent5">
                    <a:lumMod val="75000"/>
                  </a:schemeClr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广东碧宏机械股份有限公司</a:t>
            </a:r>
            <a:endParaRPr lang="zh-CN" altLang="en-US" sz="1000" b="1">
              <a:solidFill>
                <a:schemeClr val="accent5">
                  <a:lumMod val="75000"/>
                </a:schemeClr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 rot="0">
            <a:off x="1200150" y="1510030"/>
            <a:ext cx="1068705" cy="829945"/>
            <a:chOff x="8936" y="6568"/>
            <a:chExt cx="1347" cy="1044"/>
          </a:xfrm>
          <a:solidFill>
            <a:schemeClr val="accent5">
              <a:lumMod val="75000"/>
              <a:alpha val="86000"/>
            </a:schemeClr>
          </a:solidFill>
        </p:grpSpPr>
        <p:grpSp>
          <p:nvGrpSpPr>
            <p:cNvPr id="12" name="组合 11"/>
            <p:cNvGrpSpPr/>
            <p:nvPr/>
          </p:nvGrpSpPr>
          <p:grpSpPr>
            <a:xfrm rot="0">
              <a:off x="9366" y="6568"/>
              <a:ext cx="487" cy="1045"/>
              <a:chOff x="3782" y="1564"/>
              <a:chExt cx="3746" cy="7999"/>
            </a:xfrm>
            <a:grpFill/>
          </p:grpSpPr>
          <p:grpSp>
            <p:nvGrpSpPr>
              <p:cNvPr id="14" name="组合 13"/>
              <p:cNvGrpSpPr/>
              <p:nvPr/>
            </p:nvGrpSpPr>
            <p:grpSpPr>
              <a:xfrm>
                <a:off x="3782" y="1564"/>
                <a:ext cx="3745" cy="270"/>
                <a:chOff x="2636" y="1918"/>
                <a:chExt cx="3745" cy="270"/>
              </a:xfrm>
              <a:grpFill/>
            </p:grpSpPr>
            <p:sp>
              <p:nvSpPr>
                <p:cNvPr id="15" name="圆角矩形 14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" name="圆角矩形 15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" name="圆角矩形 16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" name="圆角矩形 17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" name="圆角矩形 18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" name="圆角矩形 20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" name="圆角矩形 2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" name="圆角矩形 22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" name="圆角矩形 23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5" name="圆角矩形 24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3782" y="1950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27" name="圆角矩形 26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0" name="圆角矩形 29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1" name="圆角矩形 30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4" name="圆角矩形 33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5" name="圆角矩形 34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6" name="圆角矩形 35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>
                <a:off x="4168" y="2327"/>
                <a:ext cx="3360" cy="271"/>
                <a:chOff x="3022" y="1918"/>
                <a:chExt cx="3360" cy="271"/>
              </a:xfrm>
              <a:grpFill/>
            </p:grpSpPr>
            <p:sp>
              <p:nvSpPr>
                <p:cNvPr id="39" name="圆角矩形 38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0" name="圆角矩形 39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1" name="圆角矩形 40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2" name="圆角矩形 41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3" name="圆角矩形 42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4" name="圆角矩形 43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5" name="圆角矩形 44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6" name="圆角矩形 45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47" name="组合 46"/>
              <p:cNvGrpSpPr/>
              <p:nvPr/>
            </p:nvGrpSpPr>
            <p:grpSpPr>
              <a:xfrm>
                <a:off x="3782" y="2709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48" name="圆角矩形 47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9" name="圆角矩形 48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0" name="圆角矩形 49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1" name="圆角矩形 50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2" name="圆角矩形 51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3" name="圆角矩形 52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4" name="圆角矩形 53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5" name="圆角矩形 54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6" name="圆角矩形 55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3782" y="3091"/>
                <a:ext cx="3360" cy="271"/>
                <a:chOff x="2636" y="1918"/>
                <a:chExt cx="3360" cy="271"/>
              </a:xfrm>
              <a:grpFill/>
            </p:grpSpPr>
            <p:sp>
              <p:nvSpPr>
                <p:cNvPr id="58" name="圆角矩形 57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9" name="圆角矩形 58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0" name="圆角矩形 59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1" name="圆角矩形 60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2" name="圆角矩形 61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3" name="圆角矩形 62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4" name="圆角矩形 63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5" name="圆角矩形 64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6" name="圆角矩形 65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67" name="组合 66"/>
              <p:cNvGrpSpPr/>
              <p:nvPr/>
            </p:nvGrpSpPr>
            <p:grpSpPr>
              <a:xfrm>
                <a:off x="3782" y="3487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68" name="圆角矩形 67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9" name="圆角矩形 68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0" name="圆角矩形 69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1" name="圆角矩形 70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2" name="圆角矩形 71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3" name="圆角矩形 72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4" name="圆角矩形 73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5" name="圆角矩形 74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6" name="圆角矩形 75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7" name="组合 76"/>
              <p:cNvGrpSpPr/>
              <p:nvPr/>
            </p:nvGrpSpPr>
            <p:grpSpPr>
              <a:xfrm>
                <a:off x="3782" y="3873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78" name="圆角矩形 77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9" name="圆角矩形 78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0" name="圆角矩形 79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1" name="圆角矩形 80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2" name="圆角矩形 81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3" name="圆角矩形 82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4" name="圆角矩形 83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5" name="圆角矩形 84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6" name="圆角矩形 85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87" name="组合 86"/>
              <p:cNvGrpSpPr/>
              <p:nvPr/>
            </p:nvGrpSpPr>
            <p:grpSpPr>
              <a:xfrm>
                <a:off x="4168" y="4281"/>
                <a:ext cx="3360" cy="271"/>
                <a:chOff x="3022" y="1918"/>
                <a:chExt cx="3360" cy="271"/>
              </a:xfrm>
              <a:grpFill/>
            </p:grpSpPr>
            <p:sp>
              <p:nvSpPr>
                <p:cNvPr id="88" name="圆角矩形 87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9" name="圆角矩形 88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0" name="圆角矩形 89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1" name="圆角矩形 90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2" name="圆角矩形 9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3" name="圆角矩形 92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4" name="圆角矩形 93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5" name="圆角矩形 94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96" name="组合 95"/>
              <p:cNvGrpSpPr/>
              <p:nvPr/>
            </p:nvGrpSpPr>
            <p:grpSpPr>
              <a:xfrm>
                <a:off x="3782" y="4667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97" name="圆角矩形 96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8" name="圆角矩形 97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9" name="圆角矩形 98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0" name="圆角矩形 99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1" name="圆角矩形 100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2" name="圆角矩形 10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3" name="圆角矩形 102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4" name="圆角矩形 103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05" name="组合 104"/>
              <p:cNvGrpSpPr/>
              <p:nvPr/>
            </p:nvGrpSpPr>
            <p:grpSpPr>
              <a:xfrm>
                <a:off x="3782" y="5044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106" name="圆角矩形 105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7" name="圆角矩形 106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8" name="圆角矩形 107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9" name="圆角矩形 108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0" name="圆角矩形 109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1" name="圆角矩形 110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2" name="圆角矩形 111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3" name="圆角矩形 112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14" name="组合 113"/>
              <p:cNvGrpSpPr/>
              <p:nvPr/>
            </p:nvGrpSpPr>
            <p:grpSpPr>
              <a:xfrm>
                <a:off x="3782" y="5426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115" name="圆角矩形 114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6" name="圆角矩形 115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7" name="圆角矩形 116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8" name="圆角矩形 117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9" name="圆角矩形 118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0" name="圆角矩形 119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1" name="圆角矩形 120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2" name="圆角矩形 121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23" name="组合 122"/>
              <p:cNvGrpSpPr/>
              <p:nvPr/>
            </p:nvGrpSpPr>
            <p:grpSpPr>
              <a:xfrm>
                <a:off x="4168" y="5808"/>
                <a:ext cx="3360" cy="271"/>
                <a:chOff x="3022" y="1918"/>
                <a:chExt cx="3360" cy="271"/>
              </a:xfrm>
              <a:grpFill/>
            </p:grpSpPr>
            <p:sp>
              <p:nvSpPr>
                <p:cNvPr id="124" name="圆角矩形 123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5" name="圆角矩形 124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6" name="圆角矩形 125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7" name="圆角矩形 126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8" name="圆角矩形 127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9" name="圆角矩形 128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0" name="圆角矩形 129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31" name="组合 130"/>
              <p:cNvGrpSpPr/>
              <p:nvPr/>
            </p:nvGrpSpPr>
            <p:grpSpPr>
              <a:xfrm>
                <a:off x="3782" y="6204"/>
                <a:ext cx="3360" cy="271"/>
                <a:chOff x="2636" y="1918"/>
                <a:chExt cx="3360" cy="271"/>
              </a:xfrm>
              <a:grpFill/>
            </p:grpSpPr>
            <p:sp>
              <p:nvSpPr>
                <p:cNvPr id="132" name="圆角矩形 131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3" name="圆角矩形 132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4" name="圆角矩形 133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5" name="圆角矩形 134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6" name="圆角矩形 135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7" name="圆角矩形 136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8" name="圆角矩形 137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9" name="圆角矩形 138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40" name="组合 139"/>
              <p:cNvGrpSpPr/>
              <p:nvPr/>
            </p:nvGrpSpPr>
            <p:grpSpPr>
              <a:xfrm>
                <a:off x="3782" y="6590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141" name="圆角矩形 140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2" name="圆角矩形 141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3" name="圆角矩形 142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4" name="圆角矩形 143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5" name="圆角矩形 144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6" name="圆角矩形 145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47" name="组合 146"/>
              <p:cNvGrpSpPr/>
              <p:nvPr/>
            </p:nvGrpSpPr>
            <p:grpSpPr>
              <a:xfrm>
                <a:off x="4168" y="6984"/>
                <a:ext cx="3360" cy="271"/>
                <a:chOff x="3022" y="1918"/>
                <a:chExt cx="3360" cy="271"/>
              </a:xfrm>
              <a:grpFill/>
            </p:grpSpPr>
            <p:sp>
              <p:nvSpPr>
                <p:cNvPr id="148" name="圆角矩形 147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9" name="圆角矩形 148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0" name="圆角矩形 149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1" name="圆角矩形 150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2" name="圆角矩形 15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4" name="圆角矩形 153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5" name="圆角矩形 154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7" name="圆角矩形 156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59" name="组合 158"/>
              <p:cNvGrpSpPr/>
              <p:nvPr/>
            </p:nvGrpSpPr>
            <p:grpSpPr>
              <a:xfrm>
                <a:off x="3782" y="7370"/>
                <a:ext cx="3360" cy="271"/>
                <a:chOff x="2636" y="1918"/>
                <a:chExt cx="3360" cy="271"/>
              </a:xfrm>
              <a:grpFill/>
            </p:grpSpPr>
            <p:sp>
              <p:nvSpPr>
                <p:cNvPr id="160" name="圆角矩形 159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2" name="圆角矩形 161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3" name="圆角矩形 162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5" name="圆角矩形 164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6" name="圆角矩形 165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7" name="圆角矩形 166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68" name="组合 167"/>
              <p:cNvGrpSpPr/>
              <p:nvPr/>
            </p:nvGrpSpPr>
            <p:grpSpPr>
              <a:xfrm>
                <a:off x="4168" y="7747"/>
                <a:ext cx="2974" cy="271"/>
                <a:chOff x="3022" y="1918"/>
                <a:chExt cx="2974" cy="271"/>
              </a:xfrm>
              <a:grpFill/>
            </p:grpSpPr>
            <p:sp>
              <p:nvSpPr>
                <p:cNvPr id="169" name="圆角矩形 168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0" name="圆角矩形 169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1" name="圆角矩形 170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2" name="圆角矩形 171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74" name="组合 173"/>
              <p:cNvGrpSpPr/>
              <p:nvPr/>
            </p:nvGrpSpPr>
            <p:grpSpPr>
              <a:xfrm>
                <a:off x="3782" y="8129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175" name="圆角矩形 174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6" name="圆角矩形 175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8" name="圆角矩形 177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0" name="圆角矩形 179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2" name="圆角矩形 18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4" name="圆角矩形 183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185" name="组合 184"/>
              <p:cNvGrpSpPr/>
              <p:nvPr/>
            </p:nvGrpSpPr>
            <p:grpSpPr>
              <a:xfrm>
                <a:off x="4168" y="8511"/>
                <a:ext cx="2974" cy="271"/>
                <a:chOff x="3022" y="1918"/>
                <a:chExt cx="2974" cy="271"/>
              </a:xfrm>
              <a:grpFill/>
            </p:grpSpPr>
            <p:sp>
              <p:nvSpPr>
                <p:cNvPr id="188" name="圆角矩形 187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1" name="圆角矩形 190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3" name="圆角矩形 192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4" name="圆角矩形 193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196" name="圆角矩形 195"/>
              <p:cNvSpPr/>
              <p:nvPr/>
            </p:nvSpPr>
            <p:spPr>
              <a:xfrm>
                <a:off x="4937" y="8907"/>
                <a:ext cx="271" cy="27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198" name="组合 197"/>
              <p:cNvGrpSpPr/>
              <p:nvPr/>
            </p:nvGrpSpPr>
            <p:grpSpPr>
              <a:xfrm>
                <a:off x="4168" y="9293"/>
                <a:ext cx="2974" cy="271"/>
                <a:chOff x="3022" y="1918"/>
                <a:chExt cx="2974" cy="271"/>
              </a:xfrm>
              <a:grpFill/>
            </p:grpSpPr>
            <p:sp>
              <p:nvSpPr>
                <p:cNvPr id="199" name="圆角矩形 198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00" name="圆角矩形 199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03" name="圆角矩形 202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204" name="组合 203"/>
            <p:cNvGrpSpPr/>
            <p:nvPr/>
          </p:nvGrpSpPr>
          <p:grpSpPr>
            <a:xfrm rot="0">
              <a:off x="8936" y="7002"/>
              <a:ext cx="281" cy="605"/>
              <a:chOff x="3782" y="1564"/>
              <a:chExt cx="3746" cy="7999"/>
            </a:xfrm>
            <a:grpFill/>
          </p:grpSpPr>
          <p:grpSp>
            <p:nvGrpSpPr>
              <p:cNvPr id="206" name="组合 205"/>
              <p:cNvGrpSpPr/>
              <p:nvPr/>
            </p:nvGrpSpPr>
            <p:grpSpPr>
              <a:xfrm>
                <a:off x="3782" y="1564"/>
                <a:ext cx="3745" cy="270"/>
                <a:chOff x="2636" y="1918"/>
                <a:chExt cx="3745" cy="270"/>
              </a:xfrm>
              <a:grpFill/>
            </p:grpSpPr>
            <p:sp>
              <p:nvSpPr>
                <p:cNvPr id="209" name="圆角矩形 208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1" name="圆角矩形 210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3" name="圆角矩形 212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9" name="圆角矩形 218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6" name="圆角矩形 225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8" name="圆角矩形 227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2" name="圆角矩形 23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5" name="圆角矩形 234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8" name="圆角矩形 237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26" name="圆角矩形 525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527" name="组合 526"/>
              <p:cNvGrpSpPr/>
              <p:nvPr/>
            </p:nvGrpSpPr>
            <p:grpSpPr>
              <a:xfrm>
                <a:off x="3782" y="1950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528" name="圆角矩形 527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29" name="圆角矩形 528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30" name="圆角矩形 529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31" name="圆角矩形 530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32" name="圆角矩形 531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33" name="圆角矩形 532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34" name="圆角矩形 533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35" name="圆角矩形 534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36" name="圆角矩形 535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537" name="组合 536"/>
              <p:cNvGrpSpPr/>
              <p:nvPr/>
            </p:nvGrpSpPr>
            <p:grpSpPr>
              <a:xfrm>
                <a:off x="4168" y="2327"/>
                <a:ext cx="3360" cy="271"/>
                <a:chOff x="3022" y="1918"/>
                <a:chExt cx="3360" cy="271"/>
              </a:xfrm>
              <a:grpFill/>
            </p:grpSpPr>
            <p:sp>
              <p:nvSpPr>
                <p:cNvPr id="538" name="圆角矩形 537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39" name="圆角矩形 538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40" name="圆角矩形 539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41" name="圆角矩形 540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42" name="圆角矩形 541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43" name="圆角矩形 542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44" name="圆角矩形 543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45" name="圆角矩形 544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546" name="组合 545"/>
              <p:cNvGrpSpPr/>
              <p:nvPr/>
            </p:nvGrpSpPr>
            <p:grpSpPr>
              <a:xfrm>
                <a:off x="3782" y="2709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547" name="圆角矩形 546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48" name="圆角矩形 547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49" name="圆角矩形 548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50" name="圆角矩形 549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51" name="圆角矩形 550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52" name="圆角矩形 55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53" name="圆角矩形 552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54" name="圆角矩形 553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55" name="圆角矩形 554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556" name="组合 555"/>
              <p:cNvGrpSpPr/>
              <p:nvPr/>
            </p:nvGrpSpPr>
            <p:grpSpPr>
              <a:xfrm>
                <a:off x="3782" y="3091"/>
                <a:ext cx="3360" cy="271"/>
                <a:chOff x="2636" y="1918"/>
                <a:chExt cx="3360" cy="271"/>
              </a:xfrm>
              <a:grpFill/>
            </p:grpSpPr>
            <p:sp>
              <p:nvSpPr>
                <p:cNvPr id="557" name="圆角矩形 556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58" name="圆角矩形 557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59" name="圆角矩形 558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60" name="圆角矩形 559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61" name="圆角矩形 560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62" name="圆角矩形 561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63" name="圆角矩形 562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64" name="圆角矩形 563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65" name="圆角矩形 564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566" name="组合 565"/>
              <p:cNvGrpSpPr/>
              <p:nvPr/>
            </p:nvGrpSpPr>
            <p:grpSpPr>
              <a:xfrm>
                <a:off x="3782" y="3487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567" name="圆角矩形 566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68" name="圆角矩形 567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69" name="圆角矩形 568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70" name="圆角矩形 569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71" name="圆角矩形 570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72" name="圆角矩形 57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73" name="圆角矩形 572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74" name="圆角矩形 573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75" name="圆角矩形 574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576" name="组合 575"/>
              <p:cNvGrpSpPr/>
              <p:nvPr/>
            </p:nvGrpSpPr>
            <p:grpSpPr>
              <a:xfrm>
                <a:off x="3782" y="3873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577" name="圆角矩形 576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78" name="圆角矩形 577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79" name="圆角矩形 578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80" name="圆角矩形 579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81" name="圆角矩形 580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82" name="圆角矩形 581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83" name="圆角矩形 582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84" name="圆角矩形 583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85" name="圆角矩形 584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586" name="组合 585"/>
              <p:cNvGrpSpPr/>
              <p:nvPr/>
            </p:nvGrpSpPr>
            <p:grpSpPr>
              <a:xfrm>
                <a:off x="4168" y="4281"/>
                <a:ext cx="3360" cy="271"/>
                <a:chOff x="3022" y="1918"/>
                <a:chExt cx="3360" cy="271"/>
              </a:xfrm>
              <a:grpFill/>
            </p:grpSpPr>
            <p:sp>
              <p:nvSpPr>
                <p:cNvPr id="587" name="圆角矩形 586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88" name="圆角矩形 587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89" name="圆角矩形 588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90" name="圆角矩形 589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91" name="圆角矩形 590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92" name="圆角矩形 591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93" name="圆角矩形 592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94" name="圆角矩形 593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595" name="组合 594"/>
              <p:cNvGrpSpPr/>
              <p:nvPr/>
            </p:nvGrpSpPr>
            <p:grpSpPr>
              <a:xfrm>
                <a:off x="3782" y="4667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596" name="圆角矩形 595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97" name="圆角矩形 596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98" name="圆角矩形 597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99" name="圆角矩形 598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00" name="圆角矩形 599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01" name="圆角矩形 600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02" name="圆角矩形 601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03" name="圆角矩形 602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604" name="组合 603"/>
              <p:cNvGrpSpPr/>
              <p:nvPr/>
            </p:nvGrpSpPr>
            <p:grpSpPr>
              <a:xfrm>
                <a:off x="3782" y="5044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605" name="圆角矩形 604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06" name="圆角矩形 605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07" name="圆角矩形 606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08" name="圆角矩形 607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09" name="圆角矩形 608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10" name="圆角矩形 609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11" name="圆角矩形 610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12" name="圆角矩形 611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613" name="组合 612"/>
              <p:cNvGrpSpPr/>
              <p:nvPr/>
            </p:nvGrpSpPr>
            <p:grpSpPr>
              <a:xfrm>
                <a:off x="3782" y="5426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614" name="圆角矩形 613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15" name="圆角矩形 614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16" name="圆角矩形 615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17" name="圆角矩形 616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18" name="圆角矩形 617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19" name="圆角矩形 618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20" name="圆角矩形 619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21" name="圆角矩形 620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622" name="组合 621"/>
              <p:cNvGrpSpPr/>
              <p:nvPr/>
            </p:nvGrpSpPr>
            <p:grpSpPr>
              <a:xfrm>
                <a:off x="4168" y="5808"/>
                <a:ext cx="3360" cy="271"/>
                <a:chOff x="3022" y="1918"/>
                <a:chExt cx="3360" cy="271"/>
              </a:xfrm>
              <a:grpFill/>
            </p:grpSpPr>
            <p:sp>
              <p:nvSpPr>
                <p:cNvPr id="623" name="圆角矩形 622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24" name="圆角矩形 623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25" name="圆角矩形 624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26" name="圆角矩形 625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27" name="圆角矩形 626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28" name="圆角矩形 627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29" name="圆角矩形 628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630" name="组合 629"/>
              <p:cNvGrpSpPr/>
              <p:nvPr/>
            </p:nvGrpSpPr>
            <p:grpSpPr>
              <a:xfrm>
                <a:off x="3782" y="6204"/>
                <a:ext cx="3360" cy="271"/>
                <a:chOff x="2636" y="1918"/>
                <a:chExt cx="3360" cy="271"/>
              </a:xfrm>
              <a:grpFill/>
            </p:grpSpPr>
            <p:sp>
              <p:nvSpPr>
                <p:cNvPr id="631" name="圆角矩形 630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32" name="圆角矩形 631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33" name="圆角矩形 632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34" name="圆角矩形 633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35" name="圆角矩形 634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36" name="圆角矩形 635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37" name="圆角矩形 636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38" name="圆角矩形 637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639" name="组合 638"/>
              <p:cNvGrpSpPr/>
              <p:nvPr/>
            </p:nvGrpSpPr>
            <p:grpSpPr>
              <a:xfrm>
                <a:off x="3782" y="6590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640" name="圆角矩形 639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41" name="圆角矩形 640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42" name="圆角矩形 641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43" name="圆角矩形 642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44" name="圆角矩形 643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45" name="圆角矩形 644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646" name="组合 645"/>
              <p:cNvGrpSpPr/>
              <p:nvPr/>
            </p:nvGrpSpPr>
            <p:grpSpPr>
              <a:xfrm>
                <a:off x="4168" y="6984"/>
                <a:ext cx="3360" cy="271"/>
                <a:chOff x="3022" y="1918"/>
                <a:chExt cx="3360" cy="271"/>
              </a:xfrm>
              <a:grpFill/>
            </p:grpSpPr>
            <p:sp>
              <p:nvSpPr>
                <p:cNvPr id="647" name="圆角矩形 646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48" name="圆角矩形 647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49" name="圆角矩形 648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50" name="圆角矩形 649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51" name="圆角矩形 650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52" name="圆角矩形 651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53" name="圆角矩形 652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54" name="圆角矩形 653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655" name="组合 654"/>
              <p:cNvGrpSpPr/>
              <p:nvPr/>
            </p:nvGrpSpPr>
            <p:grpSpPr>
              <a:xfrm>
                <a:off x="3782" y="7370"/>
                <a:ext cx="3360" cy="271"/>
                <a:chOff x="2636" y="1918"/>
                <a:chExt cx="3360" cy="271"/>
              </a:xfrm>
              <a:grpFill/>
            </p:grpSpPr>
            <p:sp>
              <p:nvSpPr>
                <p:cNvPr id="656" name="圆角矩形 655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57" name="圆角矩形 656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58" name="圆角矩形 657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59" name="圆角矩形 658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60" name="圆角矩形 659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61" name="圆角矩形 660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662" name="组合 661"/>
              <p:cNvGrpSpPr/>
              <p:nvPr/>
            </p:nvGrpSpPr>
            <p:grpSpPr>
              <a:xfrm>
                <a:off x="4168" y="7747"/>
                <a:ext cx="2974" cy="271"/>
                <a:chOff x="3022" y="1918"/>
                <a:chExt cx="2974" cy="271"/>
              </a:xfrm>
              <a:grpFill/>
            </p:grpSpPr>
            <p:sp>
              <p:nvSpPr>
                <p:cNvPr id="663" name="圆角矩形 662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64" name="圆角矩形 663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65" name="圆角矩形 664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66" name="圆角矩形 665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3782" y="8129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668" name="圆角矩形 667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69" name="圆角矩形 668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70" name="圆角矩形 669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71" name="圆角矩形 670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72" name="圆角矩形 67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73" name="圆角矩形 672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674" name="组合 673"/>
              <p:cNvGrpSpPr/>
              <p:nvPr/>
            </p:nvGrpSpPr>
            <p:grpSpPr>
              <a:xfrm>
                <a:off x="4168" y="8511"/>
                <a:ext cx="2974" cy="271"/>
                <a:chOff x="3022" y="1918"/>
                <a:chExt cx="2974" cy="271"/>
              </a:xfrm>
              <a:grpFill/>
            </p:grpSpPr>
            <p:sp>
              <p:nvSpPr>
                <p:cNvPr id="675" name="圆角矩形 674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76" name="圆角矩形 675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77" name="圆角矩形 676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78" name="圆角矩形 677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679" name="圆角矩形 678"/>
              <p:cNvSpPr/>
              <p:nvPr/>
            </p:nvSpPr>
            <p:spPr>
              <a:xfrm>
                <a:off x="4937" y="8907"/>
                <a:ext cx="271" cy="27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680" name="组合 679"/>
              <p:cNvGrpSpPr/>
              <p:nvPr/>
            </p:nvGrpSpPr>
            <p:grpSpPr>
              <a:xfrm>
                <a:off x="4168" y="9293"/>
                <a:ext cx="2974" cy="271"/>
                <a:chOff x="3022" y="1918"/>
                <a:chExt cx="2974" cy="271"/>
              </a:xfrm>
              <a:grpFill/>
            </p:grpSpPr>
            <p:sp>
              <p:nvSpPr>
                <p:cNvPr id="681" name="圆角矩形 680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82" name="圆角矩形 681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83" name="圆角矩形 682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684" name="组合 683"/>
            <p:cNvGrpSpPr/>
            <p:nvPr/>
          </p:nvGrpSpPr>
          <p:grpSpPr>
            <a:xfrm rot="0">
              <a:off x="9975" y="6944"/>
              <a:ext cx="309" cy="636"/>
              <a:chOff x="3782" y="1564"/>
              <a:chExt cx="3746" cy="7999"/>
            </a:xfrm>
            <a:grpFill/>
          </p:grpSpPr>
          <p:grpSp>
            <p:nvGrpSpPr>
              <p:cNvPr id="685" name="组合 684"/>
              <p:cNvGrpSpPr/>
              <p:nvPr/>
            </p:nvGrpSpPr>
            <p:grpSpPr>
              <a:xfrm>
                <a:off x="3782" y="1564"/>
                <a:ext cx="3745" cy="270"/>
                <a:chOff x="2636" y="1918"/>
                <a:chExt cx="3745" cy="270"/>
              </a:xfrm>
              <a:grpFill/>
            </p:grpSpPr>
            <p:sp>
              <p:nvSpPr>
                <p:cNvPr id="686" name="圆角矩形 685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87" name="圆角矩形 686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88" name="圆角矩形 687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89" name="圆角矩形 688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90" name="圆角矩形 689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91" name="圆角矩形 690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92" name="圆角矩形 69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93" name="圆角矩形 692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94" name="圆角矩形 693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95" name="圆角矩形 694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696" name="组合 695"/>
              <p:cNvGrpSpPr/>
              <p:nvPr/>
            </p:nvGrpSpPr>
            <p:grpSpPr>
              <a:xfrm>
                <a:off x="3782" y="1950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697" name="圆角矩形 696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98" name="圆角矩形 697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99" name="圆角矩形 698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00" name="圆角矩形 699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01" name="圆角矩形 700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02" name="圆角矩形 70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03" name="圆角矩形 702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04" name="圆角矩形 703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05" name="圆角矩形 704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06" name="组合 705"/>
              <p:cNvGrpSpPr/>
              <p:nvPr/>
            </p:nvGrpSpPr>
            <p:grpSpPr>
              <a:xfrm>
                <a:off x="4168" y="2327"/>
                <a:ext cx="3360" cy="271"/>
                <a:chOff x="3022" y="1918"/>
                <a:chExt cx="3360" cy="271"/>
              </a:xfrm>
              <a:grpFill/>
            </p:grpSpPr>
            <p:sp>
              <p:nvSpPr>
                <p:cNvPr id="707" name="圆角矩形 706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08" name="圆角矩形 707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09" name="圆角矩形 708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10" name="圆角矩形 709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11" name="圆角矩形 710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12" name="圆角矩形 71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13" name="圆角矩形 712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14" name="圆角矩形 713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15" name="组合 714"/>
              <p:cNvGrpSpPr/>
              <p:nvPr/>
            </p:nvGrpSpPr>
            <p:grpSpPr>
              <a:xfrm>
                <a:off x="3782" y="2709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716" name="圆角矩形 715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17" name="圆角矩形 716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18" name="圆角矩形 717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19" name="圆角矩形 718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20" name="圆角矩形 719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21" name="圆角矩形 720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22" name="圆角矩形 721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23" name="圆角矩形 722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24" name="圆角矩形 723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25" name="组合 724"/>
              <p:cNvGrpSpPr/>
              <p:nvPr/>
            </p:nvGrpSpPr>
            <p:grpSpPr>
              <a:xfrm>
                <a:off x="3782" y="3091"/>
                <a:ext cx="3360" cy="271"/>
                <a:chOff x="2636" y="1918"/>
                <a:chExt cx="3360" cy="271"/>
              </a:xfrm>
              <a:grpFill/>
            </p:grpSpPr>
            <p:sp>
              <p:nvSpPr>
                <p:cNvPr id="726" name="圆角矩形 725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27" name="圆角矩形 726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28" name="圆角矩形 727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29" name="圆角矩形 728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30" name="圆角矩形 729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31" name="圆角矩形 730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32" name="圆角矩形 73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33" name="圆角矩形 732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34" name="圆角矩形 733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35" name="组合 734"/>
              <p:cNvGrpSpPr/>
              <p:nvPr/>
            </p:nvGrpSpPr>
            <p:grpSpPr>
              <a:xfrm>
                <a:off x="3782" y="3487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736" name="圆角矩形 735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37" name="圆角矩形 736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38" name="圆角矩形 737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39" name="圆角矩形 738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40" name="圆角矩形 739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41" name="圆角矩形 740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42" name="圆角矩形 741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43" name="圆角矩形 742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44" name="圆角矩形 743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45" name="组合 744"/>
              <p:cNvGrpSpPr/>
              <p:nvPr/>
            </p:nvGrpSpPr>
            <p:grpSpPr>
              <a:xfrm>
                <a:off x="3782" y="3873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746" name="圆角矩形 745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47" name="圆角矩形 746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48" name="圆角矩形 747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49" name="圆角矩形 748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50" name="圆角矩形 749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51" name="圆角矩形 750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52" name="圆角矩形 751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53" name="圆角矩形 752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54" name="圆角矩形 753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55" name="组合 754"/>
              <p:cNvGrpSpPr/>
              <p:nvPr/>
            </p:nvGrpSpPr>
            <p:grpSpPr>
              <a:xfrm>
                <a:off x="4168" y="4281"/>
                <a:ext cx="3360" cy="271"/>
                <a:chOff x="3022" y="1918"/>
                <a:chExt cx="3360" cy="271"/>
              </a:xfrm>
              <a:grpFill/>
            </p:grpSpPr>
            <p:sp>
              <p:nvSpPr>
                <p:cNvPr id="756" name="圆角矩形 755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57" name="圆角矩形 756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58" name="圆角矩形 757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59" name="圆角矩形 758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60" name="圆角矩形 759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61" name="圆角矩形 760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62" name="圆角矩形 761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63" name="圆角矩形 762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64" name="组合 763"/>
              <p:cNvGrpSpPr/>
              <p:nvPr/>
            </p:nvGrpSpPr>
            <p:grpSpPr>
              <a:xfrm>
                <a:off x="3782" y="4667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765" name="圆角矩形 764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66" name="圆角矩形 765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67" name="圆角矩形 766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68" name="圆角矩形 767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69" name="圆角矩形 768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70" name="圆角矩形 769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71" name="圆角矩形 770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72" name="圆角矩形 771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73" name="组合 772"/>
              <p:cNvGrpSpPr/>
              <p:nvPr/>
            </p:nvGrpSpPr>
            <p:grpSpPr>
              <a:xfrm>
                <a:off x="3782" y="5044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774" name="圆角矩形 773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75" name="圆角矩形 774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76" name="圆角矩形 775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77" name="圆角矩形 776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78" name="圆角矩形 777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79" name="圆角矩形 778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80" name="圆角矩形 779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81" name="圆角矩形 780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82" name="组合 781"/>
              <p:cNvGrpSpPr/>
              <p:nvPr/>
            </p:nvGrpSpPr>
            <p:grpSpPr>
              <a:xfrm>
                <a:off x="3782" y="5426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783" name="圆角矩形 782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84" name="圆角矩形 783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85" name="圆角矩形 784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86" name="圆角矩形 785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87" name="圆角矩形 786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88" name="圆角矩形 787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89" name="圆角矩形 788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90" name="圆角矩形 789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91" name="组合 790"/>
              <p:cNvGrpSpPr/>
              <p:nvPr/>
            </p:nvGrpSpPr>
            <p:grpSpPr>
              <a:xfrm>
                <a:off x="4168" y="5808"/>
                <a:ext cx="3360" cy="271"/>
                <a:chOff x="3022" y="1918"/>
                <a:chExt cx="3360" cy="271"/>
              </a:xfrm>
              <a:grpFill/>
            </p:grpSpPr>
            <p:sp>
              <p:nvSpPr>
                <p:cNvPr id="792" name="圆角矩形 791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93" name="圆角矩形 792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94" name="圆角矩形 793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95" name="圆角矩形 794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96" name="圆角矩形 795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97" name="圆角矩形 796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98" name="圆角矩形 797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99" name="组合 798"/>
              <p:cNvGrpSpPr/>
              <p:nvPr/>
            </p:nvGrpSpPr>
            <p:grpSpPr>
              <a:xfrm>
                <a:off x="3782" y="6204"/>
                <a:ext cx="3360" cy="271"/>
                <a:chOff x="2636" y="1918"/>
                <a:chExt cx="3360" cy="271"/>
              </a:xfrm>
              <a:grpFill/>
            </p:grpSpPr>
            <p:sp>
              <p:nvSpPr>
                <p:cNvPr id="800" name="圆角矩形 799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01" name="圆角矩形 800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02" name="圆角矩形 801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03" name="圆角矩形 802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04" name="圆角矩形 803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05" name="圆角矩形 804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06" name="圆角矩形 805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07" name="圆角矩形 806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808" name="组合 807"/>
              <p:cNvGrpSpPr/>
              <p:nvPr/>
            </p:nvGrpSpPr>
            <p:grpSpPr>
              <a:xfrm>
                <a:off x="3782" y="6590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809" name="圆角矩形 808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10" name="圆角矩形 809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11" name="圆角矩形 810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12" name="圆角矩形 811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13" name="圆角矩形 812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14" name="圆角矩形 813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815" name="组合 814"/>
              <p:cNvGrpSpPr/>
              <p:nvPr/>
            </p:nvGrpSpPr>
            <p:grpSpPr>
              <a:xfrm>
                <a:off x="4168" y="6984"/>
                <a:ext cx="3360" cy="271"/>
                <a:chOff x="3022" y="1918"/>
                <a:chExt cx="3360" cy="271"/>
              </a:xfrm>
              <a:grpFill/>
            </p:grpSpPr>
            <p:sp>
              <p:nvSpPr>
                <p:cNvPr id="816" name="圆角矩形 815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17" name="圆角矩形 816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18" name="圆角矩形 817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19" name="圆角矩形 818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20" name="圆角矩形 819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21" name="圆角矩形 820"/>
                <p:cNvSpPr/>
                <p:nvPr/>
              </p:nvSpPr>
              <p:spPr>
                <a:xfrm>
                  <a:off x="5333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22" name="圆角矩形 821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23" name="圆角矩形 822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824" name="组合 823"/>
              <p:cNvGrpSpPr/>
              <p:nvPr/>
            </p:nvGrpSpPr>
            <p:grpSpPr>
              <a:xfrm>
                <a:off x="3782" y="7370"/>
                <a:ext cx="3360" cy="271"/>
                <a:chOff x="2636" y="1918"/>
                <a:chExt cx="3360" cy="271"/>
              </a:xfrm>
              <a:grpFill/>
            </p:grpSpPr>
            <p:sp>
              <p:nvSpPr>
                <p:cNvPr id="825" name="圆角矩形 824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26" name="圆角矩形 825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27" name="圆角矩形 826"/>
                <p:cNvSpPr/>
                <p:nvPr/>
              </p:nvSpPr>
              <p:spPr>
                <a:xfrm>
                  <a:off x="379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28" name="圆角矩形 827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29" name="圆角矩形 828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30" name="圆角矩形 829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831" name="组合 830"/>
              <p:cNvGrpSpPr/>
              <p:nvPr/>
            </p:nvGrpSpPr>
            <p:grpSpPr>
              <a:xfrm>
                <a:off x="4168" y="7747"/>
                <a:ext cx="2974" cy="271"/>
                <a:chOff x="3022" y="1918"/>
                <a:chExt cx="2974" cy="271"/>
              </a:xfrm>
              <a:grpFill/>
            </p:grpSpPr>
            <p:sp>
              <p:nvSpPr>
                <p:cNvPr id="832" name="圆角矩形 831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33" name="圆角矩形 832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34" name="圆角矩形 833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35" name="圆角矩形 834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836" name="组合 835"/>
              <p:cNvGrpSpPr/>
              <p:nvPr/>
            </p:nvGrpSpPr>
            <p:grpSpPr>
              <a:xfrm>
                <a:off x="3782" y="8129"/>
                <a:ext cx="3746" cy="271"/>
                <a:chOff x="2636" y="1918"/>
                <a:chExt cx="3746" cy="271"/>
              </a:xfrm>
              <a:grpFill/>
            </p:grpSpPr>
            <p:sp>
              <p:nvSpPr>
                <p:cNvPr id="837" name="圆角矩形 836"/>
                <p:cNvSpPr/>
                <p:nvPr/>
              </p:nvSpPr>
              <p:spPr>
                <a:xfrm>
                  <a:off x="2636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38" name="圆角矩形 837"/>
                <p:cNvSpPr/>
                <p:nvPr/>
              </p:nvSpPr>
              <p:spPr>
                <a:xfrm>
                  <a:off x="340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39" name="圆角矩形 838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40" name="圆角矩形 839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41" name="圆角矩形 840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42" name="圆角矩形 841"/>
                <p:cNvSpPr/>
                <p:nvPr/>
              </p:nvSpPr>
              <p:spPr>
                <a:xfrm>
                  <a:off x="6111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843" name="组合 842"/>
              <p:cNvGrpSpPr/>
              <p:nvPr/>
            </p:nvGrpSpPr>
            <p:grpSpPr>
              <a:xfrm>
                <a:off x="4168" y="8511"/>
                <a:ext cx="2974" cy="271"/>
                <a:chOff x="3022" y="1918"/>
                <a:chExt cx="2974" cy="271"/>
              </a:xfrm>
              <a:grpFill/>
            </p:grpSpPr>
            <p:sp>
              <p:nvSpPr>
                <p:cNvPr id="844" name="圆角矩形 843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45" name="圆角矩形 844"/>
                <p:cNvSpPr/>
                <p:nvPr/>
              </p:nvSpPr>
              <p:spPr>
                <a:xfrm>
                  <a:off x="4178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46" name="圆角矩形 845"/>
                <p:cNvSpPr/>
                <p:nvPr/>
              </p:nvSpPr>
              <p:spPr>
                <a:xfrm>
                  <a:off x="4947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47" name="圆角矩形 846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848" name="圆角矩形 847"/>
              <p:cNvSpPr/>
              <p:nvPr/>
            </p:nvSpPr>
            <p:spPr>
              <a:xfrm>
                <a:off x="4937" y="8907"/>
                <a:ext cx="271" cy="27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849" name="组合 848"/>
              <p:cNvGrpSpPr/>
              <p:nvPr/>
            </p:nvGrpSpPr>
            <p:grpSpPr>
              <a:xfrm>
                <a:off x="4168" y="9293"/>
                <a:ext cx="2974" cy="271"/>
                <a:chOff x="3022" y="1918"/>
                <a:chExt cx="2974" cy="271"/>
              </a:xfrm>
              <a:grpFill/>
            </p:grpSpPr>
            <p:sp>
              <p:nvSpPr>
                <p:cNvPr id="850" name="圆角矩形 849"/>
                <p:cNvSpPr/>
                <p:nvPr/>
              </p:nvSpPr>
              <p:spPr>
                <a:xfrm>
                  <a:off x="3022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51" name="圆角矩形 850"/>
                <p:cNvSpPr/>
                <p:nvPr/>
              </p:nvSpPr>
              <p:spPr>
                <a:xfrm>
                  <a:off x="4564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52" name="圆角矩形 851"/>
                <p:cNvSpPr/>
                <p:nvPr/>
              </p:nvSpPr>
              <p:spPr>
                <a:xfrm>
                  <a:off x="5725" y="1918"/>
                  <a:ext cx="271" cy="27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156" name="直角三角形 155"/>
          <p:cNvSpPr/>
          <p:nvPr/>
        </p:nvSpPr>
        <p:spPr>
          <a:xfrm>
            <a:off x="0" y="5091430"/>
            <a:ext cx="1784985" cy="1784985"/>
          </a:xfrm>
          <a:prstGeom prst="rtTriangle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 descr="khanh-lam-UaY-GVF8CPY-unsplash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1443038"/>
            <a:ext cx="12195810" cy="39719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5" y="1443355"/>
            <a:ext cx="12191365" cy="3971290"/>
          </a:xfrm>
          <a:prstGeom prst="rect">
            <a:avLst/>
          </a:prstGeom>
          <a:gradFill rotWithShape="1">
            <a:gsLst>
              <a:gs pos="0">
                <a:schemeClr val="accent5"/>
              </a:gs>
              <a:gs pos="100000">
                <a:schemeClr val="accent5">
                  <a:alpha val="2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955165" y="2983230"/>
            <a:ext cx="40633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400" b="1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公 司 福 利</a:t>
            </a:r>
            <a:r>
              <a:rPr lang="zh-CN" altLang="en-US" sz="3200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 </a:t>
            </a:r>
            <a:endParaRPr lang="zh-CN" altLang="en-US" sz="3200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</a:endParaRPr>
          </a:p>
          <a:p>
            <a:pPr algn="dist"/>
            <a:endParaRPr lang="zh-CN" altLang="en-US" sz="1600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9" name="流程图: 延期 58"/>
          <p:cNvSpPr/>
          <p:nvPr/>
        </p:nvSpPr>
        <p:spPr>
          <a:xfrm rot="5400000">
            <a:off x="440055" y="-17145"/>
            <a:ext cx="376555" cy="410845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991100" y="504508"/>
            <a:ext cx="2209800" cy="5848985"/>
            <a:chOff x="7792" y="615"/>
            <a:chExt cx="3616" cy="9570"/>
          </a:xfrm>
        </p:grpSpPr>
        <p:cxnSp>
          <p:nvCxnSpPr>
            <p:cNvPr id="2" name="直接连接符 1"/>
            <p:cNvCxnSpPr/>
            <p:nvPr/>
          </p:nvCxnSpPr>
          <p:spPr>
            <a:xfrm>
              <a:off x="9600" y="1604"/>
              <a:ext cx="0" cy="7593"/>
            </a:xfrm>
            <a:prstGeom prst="line">
              <a:avLst/>
            </a:prstGeom>
            <a:ln w="12700" cmpd="sng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92" y="3592"/>
              <a:ext cx="3617" cy="3617"/>
            </a:xfrm>
            <a:prstGeom prst="ellipse">
              <a:avLst/>
            </a:prstGeom>
            <a:blipFill rotWithShape="1">
              <a:blip r:embed="rId1"/>
              <a:stretch>
                <a:fillRect/>
              </a:stretch>
            </a:blipFill>
            <a:ln w="12700" cmpd="sng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8428" y="615"/>
              <a:ext cx="2345" cy="2345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8428" y="7841"/>
              <a:ext cx="2345" cy="2345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2" name="椭圆 21"/>
          <p:cNvSpPr/>
          <p:nvPr/>
        </p:nvSpPr>
        <p:spPr>
          <a:xfrm>
            <a:off x="4277360" y="1706245"/>
            <a:ext cx="803910" cy="8039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atin typeface="汉仪晓波花月圆W" panose="00020600040101010101" charset="-122"/>
                <a:ea typeface="汉仪晓波花月圆W" panose="00020600040101010101" charset="-122"/>
              </a:rPr>
              <a:t>01</a:t>
            </a:r>
            <a:endParaRPr lang="en-US" altLang="zh-CN">
              <a:latin typeface="汉仪晓波花月圆W" panose="00020600040101010101" charset="-122"/>
              <a:ea typeface="汉仪晓波花月圆W" panose="00020600040101010101" charset="-122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3804920" y="3026410"/>
            <a:ext cx="803910" cy="8039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atin typeface="汉仪晓波花月圆W" panose="00020600040101010101" charset="-122"/>
                <a:ea typeface="汉仪晓波花月圆W" panose="00020600040101010101" charset="-122"/>
              </a:rPr>
              <a:t>02</a:t>
            </a:r>
            <a:endParaRPr lang="en-US" altLang="zh-CN">
              <a:latin typeface="汉仪晓波花月圆W" panose="00020600040101010101" charset="-122"/>
              <a:ea typeface="汉仪晓波花月圆W" panose="00020600040101010101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075690" y="3000375"/>
            <a:ext cx="25463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含概午餐、晚餐、房补、通讯、交通补贴等</a:t>
            </a:r>
            <a:endParaRPr lang="zh-CN" altLang="en-US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4277360" y="4340860"/>
            <a:ext cx="803910" cy="8039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atin typeface="汉仪晓波花月圆W" panose="00020600040101010101" charset="-122"/>
                <a:ea typeface="汉仪晓波花月圆W" panose="00020600040101010101" charset="-122"/>
              </a:rPr>
              <a:t>03</a:t>
            </a:r>
            <a:endParaRPr lang="en-US" altLang="zh-CN">
              <a:latin typeface="汉仪晓波花月圆W" panose="00020600040101010101" charset="-122"/>
              <a:ea typeface="汉仪晓波花月圆W" panose="00020600040101010101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376045" y="4489450"/>
            <a:ext cx="276415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年会福利，公司尾牙晚宴</a:t>
            </a:r>
            <a:endParaRPr lang="zh-CN" altLang="en-US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7114540" y="1706245"/>
            <a:ext cx="803910" cy="8039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atin typeface="汉仪晓波花月圆W" panose="00020600040101010101" charset="-122"/>
                <a:ea typeface="汉仪晓波花月圆W" panose="00020600040101010101" charset="-122"/>
              </a:rPr>
              <a:t>04</a:t>
            </a:r>
            <a:endParaRPr lang="en-US" altLang="zh-CN">
              <a:latin typeface="汉仪晓波花月圆W" panose="00020600040101010101" charset="-122"/>
              <a:ea typeface="汉仪晓波花月圆W" panose="00020600040101010101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8126095" y="1706245"/>
            <a:ext cx="340677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庆功聚餐，感谢员工的辛勤付出</a:t>
            </a:r>
            <a:endParaRPr lang="zh-CN" altLang="en-US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7588885" y="3027045"/>
            <a:ext cx="803910" cy="8039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atin typeface="汉仪晓波花月圆W" panose="00020600040101010101" charset="-122"/>
                <a:ea typeface="汉仪晓波花月圆W" panose="00020600040101010101" charset="-122"/>
              </a:rPr>
              <a:t>05</a:t>
            </a:r>
            <a:endParaRPr lang="en-US" altLang="zh-CN">
              <a:latin typeface="汉仪晓波花月圆W" panose="00020600040101010101" charset="-122"/>
              <a:ea typeface="汉仪晓波花月圆W" panose="00020600040101010101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586470" y="3027045"/>
            <a:ext cx="276415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带薪年假，法定假期待遇</a:t>
            </a:r>
            <a:endParaRPr lang="zh-CN" altLang="en-US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7114540" y="4340860"/>
            <a:ext cx="803910" cy="8039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atin typeface="汉仪晓波花月圆W" panose="00020600040101010101" charset="-122"/>
                <a:ea typeface="汉仪晓波花月圆W" panose="00020600040101010101" charset="-122"/>
              </a:rPr>
              <a:t>06</a:t>
            </a:r>
            <a:endParaRPr lang="en-US" altLang="zh-CN">
              <a:latin typeface="汉仪晓波花月圆W" panose="00020600040101010101" charset="-122"/>
              <a:ea typeface="汉仪晓波花月圆W" panose="00020600040101010101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8126095" y="4534535"/>
            <a:ext cx="276415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年终、项目奖金</a:t>
            </a:r>
            <a:endParaRPr lang="zh-CN" altLang="en-US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5690" y="1706245"/>
            <a:ext cx="27495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政策福利：医疗、养老、工伤、失业、生育</a:t>
            </a:r>
            <a:endParaRPr lang="zh-CN" altLang="en-US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 descr="khanh-lam-UaY-GVF8CPY-unsplash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1443038"/>
            <a:ext cx="12195810" cy="39719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5" y="1443990"/>
            <a:ext cx="12191365" cy="3971290"/>
          </a:xfrm>
          <a:prstGeom prst="rect">
            <a:avLst/>
          </a:prstGeom>
          <a:gradFill rotWithShape="1">
            <a:gsLst>
              <a:gs pos="0">
                <a:schemeClr val="accent5"/>
              </a:gs>
              <a:gs pos="100000">
                <a:schemeClr val="accent5">
                  <a:alpha val="2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325245" y="2921635"/>
            <a:ext cx="39643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400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招 聘 岗 位</a:t>
            </a:r>
            <a:endParaRPr lang="zh-CN" altLang="en-US" sz="2800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</a:endParaRPr>
          </a:p>
          <a:p>
            <a:pPr algn="dist"/>
            <a:endParaRPr lang="zh-CN" altLang="en-US" sz="1600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9" name="流程图: 延期 58"/>
          <p:cNvSpPr/>
          <p:nvPr/>
        </p:nvSpPr>
        <p:spPr>
          <a:xfrm rot="5400000">
            <a:off x="440055" y="-17145"/>
            <a:ext cx="376555" cy="410845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22910" y="532130"/>
            <a:ext cx="407670" cy="4076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99795" y="420370"/>
            <a:ext cx="3935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销售代表      </a:t>
            </a:r>
            <a:r>
              <a:rPr lang="en-US" altLang="zh-CN" sz="32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5</a:t>
            </a:r>
            <a:r>
              <a:rPr lang="zh-CN" altLang="en-US" sz="32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人</a:t>
            </a:r>
            <a:r>
              <a:rPr lang="zh-CN" altLang="en-US" sz="32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   </a:t>
            </a:r>
            <a:endParaRPr lang="zh-CN" altLang="en-US" sz="3200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511665" y="3004185"/>
            <a:ext cx="141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合作伙伴</a:t>
            </a:r>
            <a:endParaRPr lang="zh-CN" altLang="en-US" sz="2000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22275" y="1003935"/>
            <a:ext cx="10203180" cy="55930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ts val="2860"/>
              </a:lnSpc>
            </a:pPr>
            <a:r>
              <a:rPr lang="zh-CN" b="0">
                <a:solidFill>
                  <a:srgbClr val="666666"/>
                </a:solidFill>
                <a:latin typeface="+mn-ea"/>
                <a:cs typeface="+mn-ea"/>
              </a:rPr>
              <a:t>学历：大专或以上</a:t>
            </a:r>
            <a:r>
              <a:rPr lang="en-US" b="0">
                <a:solidFill>
                  <a:srgbClr val="666666"/>
                </a:solidFill>
                <a:latin typeface="+mn-ea"/>
                <a:cs typeface="+mn-ea"/>
              </a:rPr>
              <a:t>  </a:t>
            </a:r>
            <a:r>
              <a:rPr lang="zh-CN" b="0">
                <a:solidFill>
                  <a:srgbClr val="666666"/>
                </a:solidFill>
                <a:latin typeface="+mn-ea"/>
                <a:cs typeface="+mn-ea"/>
              </a:rPr>
              <a:t>薪酬：（3500-8000）+</a:t>
            </a:r>
            <a:r>
              <a:rPr lang="zh-CN" b="0">
                <a:solidFill>
                  <a:srgbClr val="FF0000"/>
                </a:solidFill>
                <a:latin typeface="+mn-ea"/>
                <a:cs typeface="+mn-ea"/>
              </a:rPr>
              <a:t>上不封顶高提成</a:t>
            </a:r>
            <a:endParaRPr lang="zh-CN" b="0">
              <a:solidFill>
                <a:srgbClr val="FF0000"/>
              </a:solidFill>
              <a:latin typeface="+mn-ea"/>
              <a:cs typeface="+mn-ea"/>
            </a:endParaRPr>
          </a:p>
          <a:p>
            <a:pPr indent="0" fontAlgn="auto">
              <a:lnSpc>
                <a:spcPts val="2860"/>
              </a:lnSpc>
            </a:pPr>
            <a:endParaRPr lang="zh-CN" b="0">
              <a:solidFill>
                <a:srgbClr val="FF0000"/>
              </a:solidFill>
              <a:latin typeface="+mn-ea"/>
              <a:cs typeface="+mn-ea"/>
            </a:endParaRPr>
          </a:p>
          <a:p>
            <a:pPr indent="0" fontAlgn="auto">
              <a:lnSpc>
                <a:spcPts val="2860"/>
              </a:lnSpc>
            </a:pPr>
            <a:r>
              <a:rPr lang="zh-CN" sz="1700" b="0">
                <a:solidFill>
                  <a:srgbClr val="666666"/>
                </a:solidFill>
                <a:latin typeface="+mn-ea"/>
                <a:cs typeface="+mn-ea"/>
              </a:rPr>
              <a:t>岗位职责：</a:t>
            </a:r>
            <a:endParaRPr lang="zh-CN" sz="1700" b="0">
              <a:solidFill>
                <a:srgbClr val="666666"/>
              </a:solidFill>
              <a:latin typeface="+mn-ea"/>
              <a:cs typeface="+mn-ea"/>
            </a:endParaRPr>
          </a:p>
          <a:p>
            <a:pPr indent="0" fontAlgn="auto">
              <a:lnSpc>
                <a:spcPts val="2860"/>
              </a:lnSpc>
            </a:pPr>
            <a:r>
              <a:rPr lang="zh-CN" sz="1700" b="0">
                <a:solidFill>
                  <a:srgbClr val="666666"/>
                </a:solidFill>
                <a:latin typeface="+mn-ea"/>
                <a:cs typeface="+mn-ea"/>
              </a:rPr>
              <a:t>1、熟悉产品构造和名称，能独立分析各种类型用材及成本组成，能对客户予以正确解答和准确报价。</a:t>
            </a:r>
            <a:endParaRPr lang="zh-CN" sz="1700" b="0">
              <a:solidFill>
                <a:srgbClr val="666666"/>
              </a:solidFill>
              <a:latin typeface="+mn-ea"/>
              <a:cs typeface="+mn-ea"/>
            </a:endParaRPr>
          </a:p>
          <a:p>
            <a:pPr indent="0" fontAlgn="auto">
              <a:lnSpc>
                <a:spcPts val="2860"/>
              </a:lnSpc>
            </a:pPr>
            <a:r>
              <a:rPr lang="zh-CN" sz="1700" b="0">
                <a:solidFill>
                  <a:srgbClr val="666666"/>
                </a:solidFill>
                <a:latin typeface="+mn-ea"/>
                <a:cs typeface="+mn-ea"/>
              </a:rPr>
              <a:t>2、认真收集市场信息，进行有效过滤，主动挖掘和开发客户；勤与客户进行沟通，建立客户关系；对所    有客户应提供主动、热情、满意、周到的服务和交流。</a:t>
            </a:r>
            <a:endParaRPr lang="zh-CN" sz="1700" b="0">
              <a:solidFill>
                <a:srgbClr val="666666"/>
              </a:solidFill>
              <a:latin typeface="+mn-ea"/>
              <a:cs typeface="+mn-ea"/>
            </a:endParaRPr>
          </a:p>
          <a:p>
            <a:pPr indent="0" fontAlgn="auto">
              <a:lnSpc>
                <a:spcPts val="2860"/>
              </a:lnSpc>
            </a:pPr>
            <a:r>
              <a:rPr lang="zh-CN" sz="1700" b="0">
                <a:solidFill>
                  <a:srgbClr val="666666"/>
                </a:solidFill>
                <a:latin typeface="+mn-ea"/>
                <a:cs typeface="+mn-ea"/>
              </a:rPr>
              <a:t>3、熟悉产品在市场上的定位，掌握不同行业、不同地区印刷行情，有随机应变的能力，处理好客户的疑问，灵活报价。</a:t>
            </a:r>
            <a:endParaRPr lang="zh-CN" sz="1700" b="0">
              <a:solidFill>
                <a:srgbClr val="666666"/>
              </a:solidFill>
              <a:latin typeface="+mn-ea"/>
              <a:cs typeface="+mn-ea"/>
            </a:endParaRPr>
          </a:p>
          <a:p>
            <a:pPr indent="0" fontAlgn="auto">
              <a:lnSpc>
                <a:spcPts val="2860"/>
              </a:lnSpc>
            </a:pPr>
            <a:r>
              <a:rPr lang="zh-CN" sz="1700" b="0">
                <a:solidFill>
                  <a:srgbClr val="666666"/>
                </a:solidFill>
                <a:latin typeface="+mn-ea"/>
                <a:cs typeface="+mn-ea"/>
              </a:rPr>
              <a:t>4、负责与客户签订销售合同，督促合同正常如期履行，需写清所有条款，以免日后发生纠纷，并附上公司银行信息，在确认收到定金之后，安排生产、并催讨应收销售款项。</a:t>
            </a:r>
            <a:endParaRPr lang="zh-CN" sz="1700" b="0">
              <a:solidFill>
                <a:srgbClr val="666666"/>
              </a:solidFill>
              <a:latin typeface="+mn-ea"/>
              <a:cs typeface="+mn-ea"/>
            </a:endParaRPr>
          </a:p>
          <a:p>
            <a:pPr indent="0" fontAlgn="auto">
              <a:lnSpc>
                <a:spcPts val="2860"/>
              </a:lnSpc>
            </a:pPr>
            <a:endParaRPr lang="zh-CN" sz="1700" b="0">
              <a:solidFill>
                <a:srgbClr val="666666"/>
              </a:solidFill>
              <a:latin typeface="+mn-ea"/>
              <a:cs typeface="+mn-ea"/>
            </a:endParaRPr>
          </a:p>
          <a:p>
            <a:pPr indent="0" fontAlgn="auto">
              <a:lnSpc>
                <a:spcPts val="2860"/>
              </a:lnSpc>
            </a:pPr>
            <a:r>
              <a:rPr lang="zh-CN" sz="1700" b="0">
                <a:solidFill>
                  <a:srgbClr val="666666"/>
                </a:solidFill>
                <a:latin typeface="+mn-ea"/>
                <a:cs typeface="+mn-ea"/>
              </a:rPr>
              <a:t>任职要求：</a:t>
            </a:r>
            <a:r>
              <a:rPr lang="en-US" sz="1700" b="0">
                <a:solidFill>
                  <a:srgbClr val="666666"/>
                </a:solidFill>
                <a:latin typeface="+mn-ea"/>
                <a:cs typeface="+mn-ea"/>
              </a:rPr>
              <a:t>1</a:t>
            </a:r>
            <a:r>
              <a:rPr lang="zh-CN" sz="1700" b="0">
                <a:solidFill>
                  <a:srgbClr val="666666"/>
                </a:solidFill>
                <a:latin typeface="+mn-ea"/>
                <a:cs typeface="+mn-ea"/>
              </a:rPr>
              <a:t>、大专以上学历，市场营销 、管理类 、 中文等专业优先考虑。</a:t>
            </a:r>
            <a:endParaRPr lang="zh-CN" sz="1700" b="0">
              <a:solidFill>
                <a:srgbClr val="666666"/>
              </a:solidFill>
              <a:latin typeface="+mn-ea"/>
              <a:cs typeface="+mn-ea"/>
            </a:endParaRPr>
          </a:p>
          <a:p>
            <a:pPr indent="0" fontAlgn="auto">
              <a:lnSpc>
                <a:spcPts val="2860"/>
              </a:lnSpc>
            </a:pPr>
            <a:r>
              <a:rPr lang="zh-CN" sz="1700" b="0">
                <a:solidFill>
                  <a:srgbClr val="666666"/>
                </a:solidFill>
                <a:latin typeface="+mn-ea"/>
                <a:cs typeface="+mn-ea"/>
              </a:rPr>
              <a:t>2、热爱销售工作，思维敏捷，良好的口才和市场开拓触觉；3、较强的沟通、协调能力和团队协作能力，个人形象气质佳；4、具有良好的职业道德，务实、能吃苦耐劳；5、无经验、肯学习也可。</a:t>
            </a:r>
            <a:endParaRPr lang="zh-CN" altLang="en-US" sz="1700">
              <a:latin typeface="+mn-ea"/>
              <a:cs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793730" y="420370"/>
            <a:ext cx="1087120" cy="290957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0826115" y="1921510"/>
            <a:ext cx="1054735" cy="1082675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9" name="流程图: 延期 58"/>
          <p:cNvSpPr/>
          <p:nvPr/>
        </p:nvSpPr>
        <p:spPr>
          <a:xfrm rot="5400000">
            <a:off x="440055" y="-17145"/>
            <a:ext cx="376555" cy="410845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22910" y="699770"/>
            <a:ext cx="407670" cy="4076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21385" y="523875"/>
            <a:ext cx="435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机械工程师       </a:t>
            </a:r>
            <a:r>
              <a:rPr lang="en-US" altLang="zh-CN" sz="32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2</a:t>
            </a:r>
            <a:r>
              <a:rPr lang="zh-CN" altLang="en-US" sz="32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人</a:t>
            </a:r>
            <a:endParaRPr lang="zh-CN" altLang="en-US" sz="3200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9933305" y="745490"/>
            <a:ext cx="1240790" cy="3175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9511665" y="3004185"/>
            <a:ext cx="141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合作伙伴</a:t>
            </a:r>
            <a:endParaRPr lang="zh-CN" altLang="en-US" sz="2000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9933305" y="2556510"/>
            <a:ext cx="1209040" cy="136398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921385" y="1549400"/>
            <a:ext cx="7714615" cy="4492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ts val="2860"/>
              </a:lnSpc>
            </a:pPr>
            <a:r>
              <a:rPr lang="zh-CN" b="0">
                <a:solidFill>
                  <a:srgbClr val="666666"/>
                </a:solidFill>
                <a:ea typeface="微软雅黑" panose="020B0503020204020204" charset="-122"/>
              </a:rPr>
              <a:t>学历：专科或以上</a:t>
            </a:r>
            <a:endParaRPr lang="zh-CN" b="0">
              <a:solidFill>
                <a:srgbClr val="666666"/>
              </a:solidFill>
              <a:ea typeface="微软雅黑" panose="020B0503020204020204" charset="-122"/>
            </a:endParaRPr>
          </a:p>
          <a:p>
            <a:pPr indent="0" fontAlgn="auto">
              <a:lnSpc>
                <a:spcPts val="2860"/>
              </a:lnSpc>
            </a:pPr>
            <a:r>
              <a:rPr lang="zh-CN" b="0">
                <a:solidFill>
                  <a:srgbClr val="666666"/>
                </a:solidFill>
                <a:ea typeface="微软雅黑" panose="020B0503020204020204" charset="-122"/>
              </a:rPr>
              <a:t>薪酬：7000-15000元</a:t>
            </a:r>
            <a:endParaRPr lang="zh-CN" b="0">
              <a:solidFill>
                <a:srgbClr val="666666"/>
              </a:solidFill>
              <a:ea typeface="微软雅黑" panose="020B0503020204020204" charset="-122"/>
            </a:endParaRPr>
          </a:p>
          <a:p>
            <a:pPr indent="0" fontAlgn="auto">
              <a:lnSpc>
                <a:spcPts val="2860"/>
              </a:lnSpc>
            </a:pPr>
            <a:endParaRPr lang="zh-CN" b="0">
              <a:solidFill>
                <a:srgbClr val="666666"/>
              </a:solidFill>
              <a:ea typeface="微软雅黑" panose="020B0503020204020204" charset="-122"/>
            </a:endParaRPr>
          </a:p>
          <a:p>
            <a:pPr indent="0" fontAlgn="auto">
              <a:lnSpc>
                <a:spcPts val="2860"/>
              </a:lnSpc>
            </a:pPr>
            <a:r>
              <a:rPr lang="zh-CN" b="0">
                <a:solidFill>
                  <a:srgbClr val="666666"/>
                </a:solidFill>
                <a:ea typeface="微软雅黑" panose="020B0503020204020204" charset="-122"/>
              </a:rPr>
              <a:t>岗位职责</a:t>
            </a:r>
            <a:r>
              <a:rPr lang="en-US" b="0">
                <a:solidFill>
                  <a:srgbClr val="666666"/>
                </a:solidFill>
                <a:latin typeface="微软雅黑" panose="020B0503020204020204" charset="-122"/>
              </a:rPr>
              <a:t>:</a:t>
            </a:r>
            <a:endParaRPr lang="en-US" b="0">
              <a:solidFill>
                <a:srgbClr val="666666"/>
              </a:solidFill>
              <a:latin typeface="微软雅黑" panose="020B0503020204020204" charset="-122"/>
            </a:endParaRPr>
          </a:p>
          <a:p>
            <a:pPr indent="0" fontAlgn="auto">
              <a:lnSpc>
                <a:spcPts val="2860"/>
              </a:lnSpc>
            </a:pPr>
            <a:r>
              <a:rPr lang="zh-CN" b="0">
                <a:solidFill>
                  <a:srgbClr val="666666"/>
                </a:solidFill>
                <a:ea typeface="微软雅黑" panose="020B0503020204020204" charset="-122"/>
              </a:rPr>
              <a:t>1、负责常规机器的更改优化和清单更新；</a:t>
            </a:r>
            <a:endParaRPr lang="zh-CN" b="0">
              <a:solidFill>
                <a:srgbClr val="666666"/>
              </a:solidFill>
              <a:ea typeface="微软雅黑" panose="020B0503020204020204" charset="-122"/>
            </a:endParaRPr>
          </a:p>
          <a:p>
            <a:pPr indent="0" fontAlgn="auto">
              <a:lnSpc>
                <a:spcPts val="2860"/>
              </a:lnSpc>
            </a:pPr>
            <a:r>
              <a:rPr lang="zh-CN" b="0">
                <a:solidFill>
                  <a:srgbClr val="666666"/>
                </a:solidFill>
                <a:ea typeface="微软雅黑" panose="020B0503020204020204" charset="-122"/>
              </a:rPr>
              <a:t>2、负责新机器的设计、出图、物料清单制作；</a:t>
            </a:r>
            <a:endParaRPr lang="zh-CN" b="0">
              <a:solidFill>
                <a:srgbClr val="666666"/>
              </a:solidFill>
              <a:ea typeface="微软雅黑" panose="020B0503020204020204" charset="-122"/>
            </a:endParaRPr>
          </a:p>
          <a:p>
            <a:pPr indent="0" fontAlgn="auto">
              <a:lnSpc>
                <a:spcPts val="2860"/>
              </a:lnSpc>
            </a:pPr>
            <a:r>
              <a:rPr lang="zh-CN" b="0">
                <a:solidFill>
                  <a:srgbClr val="666666"/>
                </a:solidFill>
                <a:ea typeface="微软雅黑" panose="020B0503020204020204" charset="-122"/>
              </a:rPr>
              <a:t>3、对新更改或者新设计机器的跟进与安装调试的跟进；</a:t>
            </a:r>
            <a:endParaRPr lang="zh-CN" b="0">
              <a:solidFill>
                <a:srgbClr val="666666"/>
              </a:solidFill>
              <a:ea typeface="微软雅黑" panose="020B0503020204020204" charset="-122"/>
            </a:endParaRPr>
          </a:p>
          <a:p>
            <a:pPr indent="0" fontAlgn="auto">
              <a:lnSpc>
                <a:spcPts val="2860"/>
              </a:lnSpc>
            </a:pPr>
            <a:r>
              <a:rPr lang="zh-CN" b="0">
                <a:solidFill>
                  <a:srgbClr val="666666"/>
                </a:solidFill>
                <a:ea typeface="微软雅黑" panose="020B0503020204020204" charset="-122"/>
              </a:rPr>
              <a:t>4、对售后及生产的问题跟进与协调。</a:t>
            </a:r>
            <a:endParaRPr lang="zh-CN" b="0">
              <a:solidFill>
                <a:srgbClr val="666666"/>
              </a:solidFill>
              <a:ea typeface="微软雅黑" panose="020B0503020204020204" charset="-122"/>
            </a:endParaRPr>
          </a:p>
          <a:p>
            <a:pPr indent="0" fontAlgn="auto">
              <a:lnSpc>
                <a:spcPts val="2860"/>
              </a:lnSpc>
            </a:pPr>
            <a:endParaRPr lang="zh-CN" b="0">
              <a:solidFill>
                <a:srgbClr val="666666"/>
              </a:solidFill>
              <a:ea typeface="微软雅黑" panose="020B0503020204020204" charset="-122"/>
            </a:endParaRPr>
          </a:p>
          <a:p>
            <a:pPr indent="0" fontAlgn="auto">
              <a:lnSpc>
                <a:spcPts val="2860"/>
              </a:lnSpc>
            </a:pPr>
            <a:r>
              <a:rPr lang="zh-CN" b="0">
                <a:solidFill>
                  <a:srgbClr val="666666"/>
                </a:solidFill>
                <a:ea typeface="微软雅黑" panose="020B0503020204020204" charset="-122"/>
              </a:rPr>
              <a:t>任职要求：1、有非标机械设计经验3年以上，有数码设计经验优先录取；</a:t>
            </a:r>
            <a:endParaRPr lang="zh-CN" b="0">
              <a:solidFill>
                <a:srgbClr val="666666"/>
              </a:solidFill>
              <a:ea typeface="微软雅黑" panose="020B0503020204020204" charset="-122"/>
            </a:endParaRPr>
          </a:p>
          <a:p>
            <a:pPr indent="0" fontAlgn="auto">
              <a:lnSpc>
                <a:spcPts val="2860"/>
              </a:lnSpc>
            </a:pPr>
            <a:r>
              <a:rPr lang="zh-CN" b="0">
                <a:solidFill>
                  <a:srgbClr val="666666"/>
                </a:solidFill>
                <a:ea typeface="微软雅黑" panose="020B0503020204020204" charset="-122"/>
              </a:rPr>
              <a:t>2、能熟练操作CAD、CAXA、三维软件solidwokks、办公软件；</a:t>
            </a:r>
            <a:endParaRPr lang="zh-CN" b="0">
              <a:solidFill>
                <a:srgbClr val="666666"/>
              </a:solidFill>
              <a:ea typeface="微软雅黑" panose="020B0503020204020204" charset="-122"/>
            </a:endParaRPr>
          </a:p>
          <a:p>
            <a:pPr indent="0" fontAlgn="auto">
              <a:lnSpc>
                <a:spcPts val="2860"/>
              </a:lnSpc>
            </a:pPr>
            <a:r>
              <a:rPr lang="zh-CN" b="0">
                <a:solidFill>
                  <a:srgbClr val="666666"/>
                </a:solidFill>
                <a:ea typeface="微软雅黑" panose="020B0503020204020204" charset="-122"/>
              </a:rPr>
              <a:t>3、对机械的设计原理及加工工艺要有一定的了解；</a:t>
            </a:r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9" name="流程图: 延期 58"/>
          <p:cNvSpPr/>
          <p:nvPr/>
        </p:nvSpPr>
        <p:spPr>
          <a:xfrm rot="5400000">
            <a:off x="440055" y="-17145"/>
            <a:ext cx="376555" cy="410845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22910" y="560070"/>
            <a:ext cx="407670" cy="4076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33755" y="487045"/>
            <a:ext cx="470217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数控车床操作员       </a:t>
            </a:r>
            <a:r>
              <a:rPr lang="en-US" altLang="zh-CN" sz="30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1</a:t>
            </a:r>
            <a:r>
              <a:rPr lang="zh-CN" altLang="en-US" sz="30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人</a:t>
            </a:r>
            <a:endParaRPr lang="zh-CN" altLang="en-US" sz="3000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9933305" y="560070"/>
            <a:ext cx="1240790" cy="3175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9511665" y="3004185"/>
            <a:ext cx="141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合作伙伴</a:t>
            </a:r>
            <a:endParaRPr lang="zh-CN" altLang="en-US" sz="2000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9933305" y="2556510"/>
            <a:ext cx="1209040" cy="136398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60400" y="1040130"/>
            <a:ext cx="9089390" cy="5593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ts val="2860"/>
              </a:lnSpc>
            </a:pPr>
            <a:r>
              <a:rPr lang="zh-CN">
                <a:solidFill>
                  <a:srgbClr val="666666"/>
                </a:solidFill>
                <a:latin typeface="+mn-ea"/>
                <a:cs typeface="+mn-ea"/>
                <a:sym typeface="+mn-ea"/>
              </a:rPr>
              <a:t>学历：大专或以上</a:t>
            </a:r>
            <a:endParaRPr lang="zh-CN">
              <a:solidFill>
                <a:srgbClr val="666666"/>
              </a:solidFill>
              <a:latin typeface="+mn-ea"/>
              <a:cs typeface="+mn-ea"/>
            </a:endParaRPr>
          </a:p>
          <a:p>
            <a:pPr indent="0" fontAlgn="auto">
              <a:lnSpc>
                <a:spcPts val="2860"/>
              </a:lnSpc>
            </a:pPr>
            <a:r>
              <a:rPr lang="zh-CN">
                <a:solidFill>
                  <a:srgbClr val="666666"/>
                </a:solidFill>
                <a:latin typeface="+mn-ea"/>
                <a:cs typeface="+mn-ea"/>
                <a:sym typeface="+mn-ea"/>
              </a:rPr>
              <a:t>薪酬：</a:t>
            </a:r>
            <a:r>
              <a:rPr lang="en-US" altLang="zh-CN">
                <a:solidFill>
                  <a:srgbClr val="666666"/>
                </a:solidFill>
                <a:latin typeface="+mn-ea"/>
                <a:cs typeface="+mn-ea"/>
                <a:sym typeface="+mn-ea"/>
              </a:rPr>
              <a:t>5</a:t>
            </a:r>
            <a:r>
              <a:rPr lang="zh-CN">
                <a:solidFill>
                  <a:srgbClr val="666666"/>
                </a:solidFill>
                <a:latin typeface="+mn-ea"/>
                <a:cs typeface="+mn-ea"/>
                <a:sym typeface="+mn-ea"/>
              </a:rPr>
              <a:t>000-</a:t>
            </a:r>
            <a:r>
              <a:rPr lang="en-US" altLang="zh-CN">
                <a:solidFill>
                  <a:srgbClr val="666666"/>
                </a:solidFill>
                <a:latin typeface="+mn-ea"/>
                <a:cs typeface="+mn-ea"/>
                <a:sym typeface="+mn-ea"/>
              </a:rPr>
              <a:t>7</a:t>
            </a:r>
            <a:r>
              <a:rPr lang="zh-CN">
                <a:solidFill>
                  <a:srgbClr val="666666"/>
                </a:solidFill>
                <a:latin typeface="+mn-ea"/>
                <a:cs typeface="+mn-ea"/>
                <a:sym typeface="+mn-ea"/>
              </a:rPr>
              <a:t>000元</a:t>
            </a:r>
            <a:endParaRPr lang="zh-CN">
              <a:solidFill>
                <a:srgbClr val="666666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2860"/>
              </a:lnSpc>
            </a:pPr>
            <a:endParaRPr lang="zh-CN" b="0">
              <a:solidFill>
                <a:srgbClr val="666666"/>
              </a:solidFill>
              <a:ea typeface="微软雅黑" panose="020B0503020204020204" charset="-122"/>
            </a:endParaRPr>
          </a:p>
          <a:p>
            <a:pPr fontAlgn="auto">
              <a:lnSpc>
                <a:spcPts val="2860"/>
              </a:lnSpc>
            </a:pPr>
            <a:r>
              <a:rPr lang="zh-CN" altLang="en-US">
                <a:latin typeface="+mn-ea"/>
                <a:cs typeface="+mn-ea"/>
              </a:rPr>
              <a:t>岗位职责：</a:t>
            </a:r>
            <a:endParaRPr lang="zh-CN" altLang="en-US">
              <a:latin typeface="+mn-ea"/>
              <a:cs typeface="+mn-ea"/>
            </a:endParaRPr>
          </a:p>
          <a:p>
            <a:pPr fontAlgn="auto">
              <a:lnSpc>
                <a:spcPts val="2860"/>
              </a:lnSpc>
            </a:pPr>
            <a:r>
              <a:rPr lang="zh-CN" altLang="en-US">
                <a:latin typeface="+mn-ea"/>
                <a:cs typeface="+mn-ea"/>
              </a:rPr>
              <a:t>1. 负责机床的日常维护保养；</a:t>
            </a:r>
            <a:endParaRPr lang="zh-CN" altLang="en-US">
              <a:latin typeface="+mn-ea"/>
              <a:cs typeface="+mn-ea"/>
            </a:endParaRPr>
          </a:p>
          <a:p>
            <a:pPr fontAlgn="auto">
              <a:lnSpc>
                <a:spcPts val="2860"/>
              </a:lnSpc>
            </a:pPr>
            <a:r>
              <a:rPr lang="zh-CN" altLang="en-US">
                <a:latin typeface="+mn-ea"/>
                <a:cs typeface="+mn-ea"/>
              </a:rPr>
              <a:t>2. 完成产品或工艺所在环节分配的生产任务；</a:t>
            </a:r>
            <a:endParaRPr lang="zh-CN" altLang="en-US">
              <a:latin typeface="+mn-ea"/>
              <a:cs typeface="+mn-ea"/>
            </a:endParaRPr>
          </a:p>
          <a:p>
            <a:pPr fontAlgn="auto">
              <a:lnSpc>
                <a:spcPts val="2860"/>
              </a:lnSpc>
            </a:pPr>
            <a:r>
              <a:rPr lang="zh-CN" altLang="en-US">
                <a:latin typeface="+mn-ea"/>
                <a:cs typeface="+mn-ea"/>
              </a:rPr>
              <a:t>3. 按照工艺文件和图纸加工工件，正确填写工序作业程序单和其它质量记录 ；</a:t>
            </a:r>
            <a:endParaRPr lang="zh-CN" altLang="en-US">
              <a:latin typeface="+mn-ea"/>
              <a:cs typeface="+mn-ea"/>
            </a:endParaRPr>
          </a:p>
          <a:p>
            <a:pPr fontAlgn="auto">
              <a:lnSpc>
                <a:spcPts val="2860"/>
              </a:lnSpc>
            </a:pPr>
            <a:r>
              <a:rPr lang="zh-CN" altLang="en-US">
                <a:latin typeface="+mn-ea"/>
                <a:cs typeface="+mn-ea"/>
              </a:rPr>
              <a:t>4、负责工作场所5S管理；</a:t>
            </a:r>
            <a:endParaRPr lang="zh-CN" altLang="en-US">
              <a:latin typeface="+mn-ea"/>
              <a:cs typeface="+mn-ea"/>
            </a:endParaRPr>
          </a:p>
          <a:p>
            <a:pPr fontAlgn="auto">
              <a:lnSpc>
                <a:spcPts val="2860"/>
              </a:lnSpc>
            </a:pPr>
            <a:r>
              <a:rPr lang="zh-CN" altLang="en-US">
                <a:latin typeface="+mn-ea"/>
                <a:cs typeface="+mn-ea"/>
              </a:rPr>
              <a:t>5、在生产中严格按工艺要求、安全规程、设备操作规程进行产品加工。</a:t>
            </a:r>
            <a:endParaRPr lang="zh-CN" altLang="en-US">
              <a:latin typeface="+mn-ea"/>
              <a:cs typeface="+mn-ea"/>
            </a:endParaRPr>
          </a:p>
          <a:p>
            <a:pPr fontAlgn="auto">
              <a:lnSpc>
                <a:spcPts val="2860"/>
              </a:lnSpc>
            </a:pPr>
            <a:endParaRPr lang="zh-CN" altLang="en-US">
              <a:latin typeface="+mn-ea"/>
              <a:cs typeface="+mn-ea"/>
            </a:endParaRPr>
          </a:p>
          <a:p>
            <a:pPr fontAlgn="auto">
              <a:lnSpc>
                <a:spcPts val="2860"/>
              </a:lnSpc>
            </a:pPr>
            <a:r>
              <a:rPr lang="zh-CN" altLang="en-US">
                <a:latin typeface="+mn-ea"/>
                <a:cs typeface="+mn-ea"/>
              </a:rPr>
              <a:t>任职要求：</a:t>
            </a:r>
            <a:endParaRPr lang="zh-CN" altLang="en-US">
              <a:latin typeface="+mn-ea"/>
              <a:cs typeface="+mn-ea"/>
            </a:endParaRPr>
          </a:p>
          <a:p>
            <a:pPr fontAlgn="auto">
              <a:lnSpc>
                <a:spcPts val="2860"/>
              </a:lnSpc>
            </a:pPr>
            <a:r>
              <a:rPr lang="zh-CN" altLang="en-US">
                <a:latin typeface="+mn-ea"/>
                <a:cs typeface="+mn-ea"/>
              </a:rPr>
              <a:t>1、数控车床一年以上工作经验，有数控机床相关操作证书者优先录取；</a:t>
            </a:r>
            <a:endParaRPr lang="zh-CN" altLang="en-US">
              <a:latin typeface="+mn-ea"/>
              <a:cs typeface="+mn-ea"/>
            </a:endParaRPr>
          </a:p>
          <a:p>
            <a:pPr fontAlgn="auto">
              <a:lnSpc>
                <a:spcPts val="2860"/>
              </a:lnSpc>
            </a:pPr>
            <a:r>
              <a:rPr lang="zh-CN" altLang="en-US">
                <a:latin typeface="+mn-ea"/>
                <a:cs typeface="+mn-ea"/>
              </a:rPr>
              <a:t>2、能看懂产品图纸，能独立编程、调机、操机；</a:t>
            </a:r>
            <a:endParaRPr lang="zh-CN" altLang="en-US">
              <a:latin typeface="+mn-ea"/>
              <a:cs typeface="+mn-ea"/>
            </a:endParaRPr>
          </a:p>
          <a:p>
            <a:pPr fontAlgn="auto">
              <a:lnSpc>
                <a:spcPts val="2860"/>
              </a:lnSpc>
            </a:pPr>
            <a:r>
              <a:rPr lang="zh-CN" altLang="en-US">
                <a:latin typeface="+mn-ea"/>
                <a:cs typeface="+mn-ea"/>
              </a:rPr>
              <a:t>3、懂设备保养的基本知识，熟练使用常用工量具。</a:t>
            </a:r>
            <a:endParaRPr lang="zh-CN" altLang="en-US">
              <a:latin typeface="+mn-ea"/>
              <a:cs typeface="+mn-ea"/>
            </a:endParaRPr>
          </a:p>
          <a:p>
            <a:pPr fontAlgn="auto">
              <a:lnSpc>
                <a:spcPts val="2860"/>
              </a:lnSpc>
            </a:pPr>
            <a:r>
              <a:rPr lang="zh-CN" altLang="en-US">
                <a:latin typeface="+mn-ea"/>
                <a:cs typeface="+mn-ea"/>
              </a:rPr>
              <a:t>4、工作细致、认真负责、吃苦耐劳、努力上进。</a:t>
            </a:r>
            <a:endParaRPr lang="zh-CN" altLang="en-US">
              <a:latin typeface="+mn-ea"/>
              <a:cs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/>
            </a:gs>
            <a:gs pos="100000">
              <a:schemeClr val="accent5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15590" y="2059940"/>
            <a:ext cx="6937375" cy="2738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sz="5000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  <a:sym typeface="+mn-ea"/>
              </a:rPr>
              <a:t>欢迎您加入碧宏大家庭！</a:t>
            </a:r>
            <a:endParaRPr lang="zh-CN" sz="5000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  <a:sym typeface="+mn-ea"/>
            </a:endParaRPr>
          </a:p>
          <a:p>
            <a:pPr algn="dist"/>
            <a:endParaRPr lang="zh-CN" sz="5000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  <a:sym typeface="+mn-ea"/>
            </a:endParaRPr>
          </a:p>
          <a:p>
            <a:pPr algn="dist"/>
            <a:r>
              <a:rPr lang="zh-CN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  <a:sym typeface="+mn-ea"/>
              </a:rPr>
              <a:t>公司地址：广州市南沙区大岗镇北龙路83号（自编5号厂房）</a:t>
            </a:r>
            <a:endParaRPr lang="zh-CN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  <a:sym typeface="+mn-ea"/>
            </a:endParaRPr>
          </a:p>
          <a:p>
            <a:pPr algn="dist"/>
            <a:r>
              <a:rPr lang="zh-CN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  <a:sym typeface="+mn-ea"/>
              </a:rPr>
              <a:t>公司电话：020-84989616、84989619</a:t>
            </a:r>
            <a:endParaRPr lang="zh-CN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  <a:sym typeface="+mn-ea"/>
            </a:endParaRPr>
          </a:p>
          <a:p>
            <a:pPr algn="dist"/>
            <a:r>
              <a:rPr lang="zh-CN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  <a:sym typeface="+mn-ea"/>
              </a:rPr>
              <a:t>联系人：莫小姐   18148786155（微信同号）</a:t>
            </a:r>
            <a:endParaRPr lang="zh-CN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  <a:sym typeface="+mn-ea"/>
            </a:endParaRPr>
          </a:p>
          <a:p>
            <a:pPr algn="dist"/>
            <a:endParaRPr lang="zh-CN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" name="圆角矩形 19"/>
          <p:cNvSpPr/>
          <p:nvPr/>
        </p:nvSpPr>
        <p:spPr>
          <a:xfrm>
            <a:off x="1442720" y="2795270"/>
            <a:ext cx="3997960" cy="99822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716530" y="3106420"/>
            <a:ext cx="1981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latin typeface="华文行楷" panose="02010800040101010101" charset="-122"/>
                <a:ea typeface="华文行楷" panose="02010800040101010101" charset="-122"/>
                <a:cs typeface="汉仪晓波花月圆W" panose="00020600040101010101" charset="-122"/>
              </a:rPr>
              <a:t>企业简介</a:t>
            </a:r>
            <a:endParaRPr lang="zh-CN" altLang="en-US" sz="1200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  <a:p>
            <a:pPr algn="dist"/>
            <a:endParaRPr lang="zh-CN" altLang="en-US" sz="1200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 rot="0">
            <a:off x="1657985" y="2959735"/>
            <a:ext cx="669290" cy="669290"/>
            <a:chOff x="10082" y="2307"/>
            <a:chExt cx="1054" cy="1054"/>
          </a:xfrm>
        </p:grpSpPr>
        <p:sp>
          <p:nvSpPr>
            <p:cNvPr id="25" name="椭圆 24"/>
            <p:cNvSpPr/>
            <p:nvPr/>
          </p:nvSpPr>
          <p:spPr>
            <a:xfrm>
              <a:off x="10082" y="2307"/>
              <a:ext cx="1055" cy="105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229" y="2545"/>
              <a:ext cx="760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01</a:t>
              </a:r>
              <a:endParaRPr lang="zh-CN" altLang="en-US"/>
            </a:p>
          </p:txBody>
        </p:sp>
      </p:grpSp>
      <p:sp>
        <p:nvSpPr>
          <p:cNvPr id="30" name="圆角矩形 29"/>
          <p:cNvSpPr/>
          <p:nvPr/>
        </p:nvSpPr>
        <p:spPr>
          <a:xfrm>
            <a:off x="6751955" y="2795270"/>
            <a:ext cx="3997960" cy="99822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 rot="0">
            <a:off x="6967220" y="2959735"/>
            <a:ext cx="669925" cy="669925"/>
            <a:chOff x="10082" y="2307"/>
            <a:chExt cx="1055" cy="1055"/>
          </a:xfrm>
        </p:grpSpPr>
        <p:sp>
          <p:nvSpPr>
            <p:cNvPr id="42" name="椭圆 41"/>
            <p:cNvSpPr/>
            <p:nvPr/>
          </p:nvSpPr>
          <p:spPr>
            <a:xfrm>
              <a:off x="10082" y="2307"/>
              <a:ext cx="1055" cy="105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0229" y="2545"/>
              <a:ext cx="760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02</a:t>
              </a:r>
              <a:endParaRPr lang="zh-CN" altLang="en-US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8026400" y="3110865"/>
            <a:ext cx="1981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latin typeface="华文行楷" panose="02010800040101010101" charset="-122"/>
                <a:ea typeface="华文行楷" panose="02010800040101010101" charset="-122"/>
                <a:cs typeface="汉仪晓波花月圆W" panose="00020600040101010101" charset="-122"/>
              </a:rPr>
              <a:t>业务范围</a:t>
            </a:r>
            <a:endParaRPr lang="zh-CN" altLang="en-US" sz="1600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  <a:p>
            <a:pPr algn="dist"/>
            <a:endParaRPr lang="zh-CN" altLang="en-US" sz="1200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1442720" y="4373245"/>
            <a:ext cx="3997960" cy="99822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 rot="0">
            <a:off x="1657985" y="4537710"/>
            <a:ext cx="669925" cy="669925"/>
            <a:chOff x="10082" y="2307"/>
            <a:chExt cx="1055" cy="1055"/>
          </a:xfrm>
        </p:grpSpPr>
        <p:sp>
          <p:nvSpPr>
            <p:cNvPr id="48" name="椭圆 47"/>
            <p:cNvSpPr/>
            <p:nvPr/>
          </p:nvSpPr>
          <p:spPr>
            <a:xfrm>
              <a:off x="10082" y="2307"/>
              <a:ext cx="1055" cy="105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0229" y="2545"/>
              <a:ext cx="760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0</a:t>
              </a:r>
              <a:r>
                <a:rPr lang="en-US"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3</a:t>
              </a:r>
              <a:endParaRPr 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2716530" y="4596765"/>
            <a:ext cx="1981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latin typeface="华文行楷" panose="02010800040101010101" charset="-122"/>
                <a:ea typeface="华文行楷" panose="02010800040101010101" charset="-122"/>
                <a:cs typeface="汉仪晓波花月圆W" panose="00020600040101010101" charset="-122"/>
              </a:rPr>
              <a:t>公司福利</a:t>
            </a:r>
            <a:endParaRPr lang="zh-CN" altLang="en-US" sz="1600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  <a:p>
            <a:pPr algn="dist"/>
            <a:endParaRPr lang="zh-CN" altLang="en-US" sz="1200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6751955" y="4373245"/>
            <a:ext cx="3997960" cy="99822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 rot="0">
            <a:off x="6967220" y="4537710"/>
            <a:ext cx="669925" cy="669925"/>
            <a:chOff x="10082" y="2307"/>
            <a:chExt cx="1055" cy="1055"/>
          </a:xfrm>
        </p:grpSpPr>
        <p:sp>
          <p:nvSpPr>
            <p:cNvPr id="53" name="椭圆 52"/>
            <p:cNvSpPr/>
            <p:nvPr/>
          </p:nvSpPr>
          <p:spPr>
            <a:xfrm>
              <a:off x="10082" y="2307"/>
              <a:ext cx="1055" cy="105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0229" y="2545"/>
              <a:ext cx="760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ctr"/>
              <a:r>
                <a:rPr lang="en-US" altLang="zh-CN"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0</a:t>
              </a:r>
              <a:r>
                <a:rPr lang="en-US">
                  <a:latin typeface="汉仪晓波花月圆W" panose="00020600040101010101" charset="-122"/>
                  <a:ea typeface="汉仪晓波花月圆W" panose="00020600040101010101" charset="-122"/>
                  <a:sym typeface="+mn-ea"/>
                </a:rPr>
                <a:t>4</a:t>
              </a:r>
              <a:endParaRPr lang="en-US"/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8025765" y="4596765"/>
            <a:ext cx="1981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400">
                <a:latin typeface="华文行楷" panose="02010800040101010101" charset="-122"/>
                <a:ea typeface="华文行楷" panose="02010800040101010101" charset="-122"/>
                <a:cs typeface="汉仪晓波花月圆W" panose="00020600040101010101" charset="-122"/>
                <a:sym typeface="+mn-ea"/>
              </a:rPr>
              <a:t>招聘岗位</a:t>
            </a:r>
            <a:endParaRPr lang="zh-CN" altLang="en-US" sz="2400">
              <a:latin typeface="华文行楷" panose="02010800040101010101" charset="-122"/>
              <a:ea typeface="华文行楷" panose="020108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63930" y="883920"/>
            <a:ext cx="33705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zh-CN" sz="44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目录</a:t>
            </a:r>
            <a:r>
              <a:rPr lang="en-US" altLang="zh-CN" sz="44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/</a:t>
            </a:r>
            <a:r>
              <a:rPr lang="zh-CN" altLang="en-US" sz="20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C</a:t>
            </a:r>
            <a:r>
              <a:rPr lang="en-US" altLang="zh-CN" sz="2000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ATALOG</a:t>
            </a:r>
            <a:endParaRPr lang="en-US" altLang="zh-CN" sz="2000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59" name="流程图: 延期 58"/>
          <p:cNvSpPr/>
          <p:nvPr/>
        </p:nvSpPr>
        <p:spPr>
          <a:xfrm rot="5400000">
            <a:off x="9076690" y="-72390"/>
            <a:ext cx="1600835" cy="1745615"/>
          </a:xfrm>
          <a:prstGeom prst="flowChartDelay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4" descr="C:\Users\ADMINI~1\AppData\Local\Temp\WeChat Files\89958651932498513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3665" y="372745"/>
            <a:ext cx="1746250" cy="511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 descr="khanh-lam-UaY-GVF8CPY-unsplash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1443038"/>
            <a:ext cx="12195810" cy="39719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5" y="1443355"/>
            <a:ext cx="12191365" cy="3971290"/>
          </a:xfrm>
          <a:prstGeom prst="rect">
            <a:avLst/>
          </a:prstGeom>
          <a:gradFill rotWithShape="1">
            <a:gsLst>
              <a:gs pos="0">
                <a:schemeClr val="accent5"/>
              </a:gs>
              <a:gs pos="100000">
                <a:schemeClr val="accent5">
                  <a:alpha val="2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15465" y="2921635"/>
            <a:ext cx="27025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400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企业简介</a:t>
            </a:r>
            <a:endParaRPr lang="zh-CN" altLang="en-US" sz="2400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</a:endParaRPr>
          </a:p>
          <a:p>
            <a:pPr algn="dist"/>
            <a:r>
              <a:rPr lang="zh-CN" altLang="en-US" sz="1600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Company profile</a:t>
            </a:r>
            <a:endParaRPr lang="zh-CN" altLang="en-US" sz="1600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3707130" y="1606550"/>
            <a:ext cx="46793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汉仪综艺体简" panose="02010600000101010101" charset="-122"/>
              </a:rPr>
              <a:t>广东碧宏机械股份有限公司</a:t>
            </a:r>
            <a:endParaRPr lang="en-US" altLang="zh-CN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汉仪综艺体简" panose="02010600000101010101" charset="-122"/>
            </a:endParaRPr>
          </a:p>
          <a:p>
            <a:pPr algn="l">
              <a:lnSpc>
                <a:spcPct val="100000"/>
              </a:lnSpc>
            </a:pPr>
            <a:endParaRPr lang="zh-CN" altLang="en-US" sz="1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1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致力打造中国最佳印花设备品牌</a:t>
            </a:r>
            <a:endParaRPr lang="zh-CN" altLang="en-US" sz="1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1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To Create China s First Printing Equipment Brand</a:t>
            </a:r>
            <a:endParaRPr lang="zh-CN" altLang="en-US" sz="1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80940" y="2620645"/>
            <a:ext cx="5646420" cy="3542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15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2008年，碧宏机械创建于历史文化名城浙江温州，致力于印花机械设备的研发、生产和销售。为适应公司的快速发展，先后成立了温州碧宏印刷机械有限公司、越南碧宏印刷设备贸易公司。历经十年不懈努力，已发展成为拥有一定行业知名度的自主品牌“碧宏”的创新技术企业。为实现新十年的战略目标，2019年7月，公司乔迁至产业链体系完善的广州，成立了广东碧宏机械股份有限公司。</a:t>
            </a:r>
            <a:endParaRPr lang="zh-CN" altLang="en-US" sz="115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15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碧宏主要产品：高品质全自动印刷机、椭圆形全自动印花机、数码印花机、全自动口罩机等相关机械设备。碧宏秉承为客户“提高生产效率、降低生产成本、减少用工人数”之使命，致力于打造高品质数码印花机及全自动丝网印刷机械、印刷切割设备，其产品广泛应用于无纺布，服装，鞋类，箱包等领域。</a:t>
            </a:r>
            <a:endParaRPr lang="zh-CN" altLang="en-US" sz="115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15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碧宏一直视质量为生命，高质量的产品，良好的信誉和专业的服务，不但赢得了国内市场的认可，产品还远销东南亚、欧洲、非洲、大洋洲和美洲。市场需求是碧宏人创新发展的源动力，碧宏将不断加大创新研发力度、提高员工专业技能，生产出引领印花行业发展的高质量产品。</a:t>
            </a:r>
            <a:endParaRPr lang="zh-CN" altLang="en-US" sz="115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59" name="流程图: 延期 58"/>
          <p:cNvSpPr/>
          <p:nvPr/>
        </p:nvSpPr>
        <p:spPr>
          <a:xfrm rot="5400000">
            <a:off x="440055" y="-17145"/>
            <a:ext cx="376555" cy="410845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22910" y="420370"/>
            <a:ext cx="407670" cy="4076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99795" y="420370"/>
            <a:ext cx="141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企业简介</a:t>
            </a:r>
            <a:endParaRPr lang="zh-CN" altLang="en-US" sz="1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 rot="18900000">
            <a:off x="389255" y="850900"/>
            <a:ext cx="3016885" cy="8458835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直角三角形 6"/>
          <p:cNvSpPr/>
          <p:nvPr/>
        </p:nvSpPr>
        <p:spPr>
          <a:xfrm flipH="1" flipV="1">
            <a:off x="9427210" y="0"/>
            <a:ext cx="2764790" cy="276479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rot="18900000">
            <a:off x="389255" y="850900"/>
            <a:ext cx="3016885" cy="8458835"/>
          </a:xfrm>
          <a:prstGeom prst="rect">
            <a:avLst/>
          </a:prstGeom>
          <a:gradFill rotWithShape="0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直角三角形 14"/>
          <p:cNvSpPr/>
          <p:nvPr/>
        </p:nvSpPr>
        <p:spPr>
          <a:xfrm flipH="1" flipV="1">
            <a:off x="3893820" y="2960370"/>
            <a:ext cx="743585" cy="743585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9" name="流程图: 延期 58"/>
          <p:cNvSpPr/>
          <p:nvPr/>
        </p:nvSpPr>
        <p:spPr>
          <a:xfrm rot="5400000">
            <a:off x="440055" y="-17145"/>
            <a:ext cx="376555" cy="410845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22910" y="420370"/>
            <a:ext cx="407670" cy="4076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99795" y="420370"/>
            <a:ext cx="141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企业简介</a:t>
            </a:r>
            <a:endParaRPr lang="zh-CN" altLang="en-US" sz="1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19430" y="3641725"/>
            <a:ext cx="3611245" cy="214566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4290695" y="1320165"/>
            <a:ext cx="3611245" cy="214566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8059420" y="3641725"/>
            <a:ext cx="3611245" cy="214566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86180" y="3940175"/>
            <a:ext cx="22777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这里，有一群激情实干的伙伴，</a:t>
            </a:r>
            <a:endParaRPr lang="zh-CN" altLang="en-US" sz="16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这里，有一个让您一展所长的平台。</a:t>
            </a:r>
            <a:endParaRPr lang="zh-CN" altLang="en-US" sz="1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35855" y="1609090"/>
            <a:ext cx="23190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广东碧宏机械股份有限公司，座落于广州市南沙区大岗镇北龙路</a:t>
            </a:r>
            <a:r>
              <a:rPr lang="en-US" altLang="zh-CN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83</a:t>
            </a: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号（自编</a:t>
            </a:r>
            <a:r>
              <a:rPr lang="en-US" altLang="zh-CN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5</a:t>
            </a:r>
            <a:r>
              <a:rPr lang="zh-CN" altLang="en-US" sz="16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号厂房）。</a:t>
            </a:r>
            <a:endParaRPr lang="zh-CN" altLang="en-US" sz="16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13" name="等腰三角形 12"/>
          <p:cNvSpPr/>
          <p:nvPr/>
        </p:nvSpPr>
        <p:spPr>
          <a:xfrm flipV="1">
            <a:off x="2132965" y="3641725"/>
            <a:ext cx="384175" cy="263525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等腰三角形 13"/>
          <p:cNvSpPr/>
          <p:nvPr/>
        </p:nvSpPr>
        <p:spPr>
          <a:xfrm>
            <a:off x="5903595" y="3202305"/>
            <a:ext cx="384175" cy="263525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 flipV="1">
            <a:off x="9672955" y="3641725"/>
            <a:ext cx="384175" cy="263525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a0c78a028a18aabe53d723af32147a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232535"/>
            <a:ext cx="2954020" cy="1969770"/>
          </a:xfrm>
          <a:prstGeom prst="rect">
            <a:avLst/>
          </a:prstGeom>
        </p:spPr>
      </p:pic>
      <p:pic>
        <p:nvPicPr>
          <p:cNvPr id="17" name="图片 16" descr="284100bcbfe73cdae3c304554625db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255" y="1231900"/>
            <a:ext cx="2733675" cy="1970405"/>
          </a:xfrm>
          <a:prstGeom prst="rect">
            <a:avLst/>
          </a:prstGeom>
        </p:spPr>
      </p:pic>
      <p:pic>
        <p:nvPicPr>
          <p:cNvPr id="18" name="图片 17" descr="61cfb2871ee6fbf33f9529cba94b0d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515" y="3641725"/>
            <a:ext cx="3248660" cy="216598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8613140" y="3940810"/>
            <a:ext cx="227774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我们不扼杀新产品的创意，</a:t>
            </a:r>
            <a:endParaRPr lang="zh-CN" altLang="en-US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追求产品的质量与可靠性。</a:t>
            </a:r>
            <a:endParaRPr lang="zh-CN" altLang="en-US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 descr="khanh-lam-UaY-GVF8CPY-unsplash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1443038"/>
            <a:ext cx="12195810" cy="39719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5" y="1443355"/>
            <a:ext cx="12191365" cy="3971290"/>
          </a:xfrm>
          <a:prstGeom prst="rect">
            <a:avLst/>
          </a:prstGeom>
          <a:gradFill rotWithShape="1">
            <a:gsLst>
              <a:gs pos="0">
                <a:schemeClr val="accent5"/>
              </a:gs>
              <a:gs pos="100000">
                <a:schemeClr val="accent5">
                  <a:alpha val="23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814830" y="2921635"/>
            <a:ext cx="27031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400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业务范围</a:t>
            </a:r>
            <a:endParaRPr lang="zh-CN" altLang="en-US" sz="3200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</a:endParaRPr>
          </a:p>
          <a:p>
            <a:pPr algn="dist"/>
            <a:r>
              <a:rPr lang="zh-CN" altLang="en-US" sz="1600">
                <a:solidFill>
                  <a:schemeClr val="bg1"/>
                </a:solidFill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</a:rPr>
              <a:t>Scope of business</a:t>
            </a:r>
            <a:endParaRPr lang="zh-CN" altLang="en-US" sz="1600">
              <a:solidFill>
                <a:schemeClr val="bg1"/>
              </a:soli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2" name="圆角矩形 21"/>
          <p:cNvSpPr/>
          <p:nvPr/>
        </p:nvSpPr>
        <p:spPr>
          <a:xfrm rot="18840000">
            <a:off x="4781868" y="2287270"/>
            <a:ext cx="2628265" cy="2628265"/>
          </a:xfrm>
          <a:prstGeom prst="roundRect">
            <a:avLst>
              <a:gd name="adj" fmla="val 2594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9" name="流程图: 延期 58"/>
          <p:cNvSpPr/>
          <p:nvPr/>
        </p:nvSpPr>
        <p:spPr>
          <a:xfrm rot="5400000">
            <a:off x="440055" y="-17145"/>
            <a:ext cx="376555" cy="410845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22910" y="420370"/>
            <a:ext cx="407670" cy="4076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99795" y="420370"/>
            <a:ext cx="141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业务范围</a:t>
            </a:r>
            <a:endParaRPr lang="zh-CN" altLang="en-US" sz="1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47995" y="341757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核心产品</a:t>
            </a:r>
            <a:endParaRPr lang="zh-CN" altLang="en-US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pic>
        <p:nvPicPr>
          <p:cNvPr id="17" name="图片 16" descr="adee1c773a8253f0298dd3182f234b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0510" y="1743075"/>
            <a:ext cx="3967480" cy="1920875"/>
          </a:xfrm>
          <a:prstGeom prst="rect">
            <a:avLst/>
          </a:prstGeom>
        </p:spPr>
      </p:pic>
      <p:pic>
        <p:nvPicPr>
          <p:cNvPr id="19" name="图片 18" descr="8b8c8e2cf637827423cc5359e79ea4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1743075"/>
            <a:ext cx="4079875" cy="1772285"/>
          </a:xfrm>
          <a:prstGeom prst="rect">
            <a:avLst/>
          </a:prstGeom>
        </p:spPr>
      </p:pic>
      <p:pic>
        <p:nvPicPr>
          <p:cNvPr id="20" name="图片 19" descr="51eb1bbcf56b5916a117814a233f5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" y="4406265"/>
            <a:ext cx="3142615" cy="2095500"/>
          </a:xfrm>
          <a:prstGeom prst="rect">
            <a:avLst/>
          </a:prstGeom>
        </p:spPr>
      </p:pic>
      <p:pic>
        <p:nvPicPr>
          <p:cNvPr id="21" name="图片 20" descr="70d61719542a64d124c22d448bddeb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0" y="4406265"/>
            <a:ext cx="3829050" cy="19881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9" name="流程图: 延期 58"/>
          <p:cNvSpPr/>
          <p:nvPr/>
        </p:nvSpPr>
        <p:spPr>
          <a:xfrm rot="5400000">
            <a:off x="440055" y="-17145"/>
            <a:ext cx="376555" cy="410845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22910" y="420370"/>
            <a:ext cx="407670" cy="4076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99795" y="420370"/>
            <a:ext cx="141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业务范围</a:t>
            </a:r>
            <a:endParaRPr lang="zh-CN" altLang="en-US" sz="10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58165" y="1442720"/>
            <a:ext cx="2506345" cy="432879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30580" y="2644775"/>
            <a:ext cx="192976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Ricoh Gen 5</a:t>
            </a:r>
            <a:r>
              <a:rPr lang="zh-CN" altLang="zh-CN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及</a:t>
            </a:r>
            <a:r>
              <a:rPr lang="en-US" altLang="zh-CN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Epson 4720</a:t>
            </a:r>
            <a:r>
              <a:rPr lang="zh-CN" altLang="zh-CN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喷头椭圆数码一体印花机全新登场</a:t>
            </a:r>
            <a:endParaRPr lang="zh-CN" altLang="zh-CN" b="1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413125" y="1442720"/>
            <a:ext cx="2506345" cy="432879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715385" y="2760345"/>
            <a:ext cx="190246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BH-I6</a:t>
            </a:r>
            <a:r>
              <a:rPr lang="zh-CN" altLang="en-US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系列</a:t>
            </a:r>
            <a:endParaRPr lang="zh-CN" altLang="en-US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椭圆印花机</a:t>
            </a:r>
            <a:endParaRPr lang="zh-CN" altLang="en-US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268720" y="1442720"/>
            <a:ext cx="2506345" cy="432879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570980" y="2759710"/>
            <a:ext cx="190246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BH-STR1530</a:t>
            </a:r>
            <a:endParaRPr lang="en-US" altLang="zh-CN" b="1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  <a:p>
            <a:pPr algn="ctr">
              <a:lnSpc>
                <a:spcPct val="150000"/>
              </a:lnSpc>
            </a:pPr>
            <a:endParaRPr lang="en-US" altLang="zh-CN" b="1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全自动拉网机</a:t>
            </a:r>
            <a:endParaRPr lang="zh-CN" altLang="en-US" b="1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128760" y="1442720"/>
            <a:ext cx="2506345" cy="432879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430385" y="2760345"/>
            <a:ext cx="190246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Dailyjet 4060</a:t>
            </a:r>
            <a:endParaRPr lang="en-US" altLang="zh-CN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en-US" altLang="zh-CN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多功能数码机</a:t>
            </a:r>
            <a:endParaRPr lang="en-US" altLang="zh-CN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9" name="流程图: 延期 58"/>
          <p:cNvSpPr/>
          <p:nvPr/>
        </p:nvSpPr>
        <p:spPr>
          <a:xfrm rot="5400000">
            <a:off x="440055" y="-17145"/>
            <a:ext cx="376555" cy="410845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22910" y="420370"/>
            <a:ext cx="407670" cy="40767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02030" y="440055"/>
            <a:ext cx="1410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solidFill>
                  <a:schemeClr val="tx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公司活动</a:t>
            </a:r>
            <a:endParaRPr lang="zh-CN" altLang="en-US" sz="2400">
              <a:solidFill>
                <a:schemeClr val="tx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pic>
        <p:nvPicPr>
          <p:cNvPr id="2" name="图片 1" descr="04c743e00105819dbe836e33de3926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3720" y="1183640"/>
            <a:ext cx="3556000" cy="2230120"/>
          </a:xfrm>
          <a:prstGeom prst="rect">
            <a:avLst/>
          </a:prstGeom>
        </p:spPr>
      </p:pic>
      <p:pic>
        <p:nvPicPr>
          <p:cNvPr id="5" name="图片 4" descr="e395ebb28e799b1f4d50a46b751d8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475" y="1183640"/>
            <a:ext cx="3803650" cy="2219960"/>
          </a:xfrm>
          <a:prstGeom prst="rect">
            <a:avLst/>
          </a:prstGeom>
        </p:spPr>
      </p:pic>
      <p:pic>
        <p:nvPicPr>
          <p:cNvPr id="6" name="图片 5" descr="b0c1658bf9fa805fde62af73d7999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20" y="4055110"/>
            <a:ext cx="3556800" cy="2001157"/>
          </a:xfrm>
          <a:prstGeom prst="rect">
            <a:avLst/>
          </a:prstGeom>
        </p:spPr>
      </p:pic>
      <p:pic>
        <p:nvPicPr>
          <p:cNvPr id="9" name="图片 8" descr="0a7bfa8cb08bb27a23c3eb80f1c48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910" y="1183640"/>
            <a:ext cx="3290570" cy="2193925"/>
          </a:xfrm>
          <a:prstGeom prst="rect">
            <a:avLst/>
          </a:prstGeom>
        </p:spPr>
      </p:pic>
      <p:pic>
        <p:nvPicPr>
          <p:cNvPr id="10" name="图片 9" descr="4429ee5ef9169aa87946a53dbac7bb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475" y="4055110"/>
            <a:ext cx="3803015" cy="2000885"/>
          </a:xfrm>
          <a:prstGeom prst="rect">
            <a:avLst/>
          </a:prstGeom>
        </p:spPr>
      </p:pic>
      <p:pic>
        <p:nvPicPr>
          <p:cNvPr id="14" name="图片 13" descr="f269db89b1aa4a32e94ec6130a0d71b"/>
          <p:cNvPicPr>
            <a:picLocks noChangeAspect="1"/>
          </p:cNvPicPr>
          <p:nvPr/>
        </p:nvPicPr>
        <p:blipFill>
          <a:blip r:embed="rId7"/>
          <a:srcRect l="139" t="6695" r="-139" b="9820"/>
          <a:stretch>
            <a:fillRect/>
          </a:stretch>
        </p:blipFill>
        <p:spPr>
          <a:xfrm>
            <a:off x="8424545" y="4055110"/>
            <a:ext cx="3290570" cy="20002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7667,&quot;width&quot;:15840}"/>
</p:tagLst>
</file>

<file path=ppt/tags/tag2.xml><?xml version="1.0" encoding="utf-8"?>
<p:tagLst xmlns:p="http://schemas.openxmlformats.org/presentationml/2006/main">
  <p:tag name="KSO_WM_UNIT_PLACING_PICTURE_USER_VIEWPORT" val="{&quot;height&quot;:9932,&quot;width&quot;:1584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1928</Words>
  <Application>WPS 演示</Application>
  <PresentationFormat>宽屏</PresentationFormat>
  <Paragraphs>164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宋体</vt:lpstr>
      <vt:lpstr>Wingdings</vt:lpstr>
      <vt:lpstr>华文宋体</vt:lpstr>
      <vt:lpstr>汉仪晓波花月圆W</vt:lpstr>
      <vt:lpstr>华文行楷</vt:lpstr>
      <vt:lpstr>汉仪综艺体简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WPS_1591173070</cp:lastModifiedBy>
  <cp:revision>58</cp:revision>
  <dcterms:created xsi:type="dcterms:W3CDTF">2020-03-24T02:25:00Z</dcterms:created>
  <dcterms:modified xsi:type="dcterms:W3CDTF">2020-06-16T02:05:43Z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